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7"/>
  </p:notesMasterIdLst>
  <p:handoutMasterIdLst>
    <p:handoutMasterId r:id="rId28"/>
  </p:handoutMasterIdLst>
  <p:sldIdLst>
    <p:sldId id="279" r:id="rId2"/>
    <p:sldId id="281" r:id="rId3"/>
    <p:sldId id="293" r:id="rId4"/>
    <p:sldId id="300" r:id="rId5"/>
    <p:sldId id="299" r:id="rId6"/>
    <p:sldId id="283" r:id="rId7"/>
    <p:sldId id="297" r:id="rId8"/>
    <p:sldId id="298" r:id="rId9"/>
    <p:sldId id="289" r:id="rId10"/>
    <p:sldId id="290" r:id="rId11"/>
    <p:sldId id="291" r:id="rId12"/>
    <p:sldId id="280" r:id="rId13"/>
    <p:sldId id="260" r:id="rId14"/>
    <p:sldId id="261" r:id="rId15"/>
    <p:sldId id="268" r:id="rId16"/>
    <p:sldId id="266" r:id="rId17"/>
    <p:sldId id="270" r:id="rId18"/>
    <p:sldId id="269" r:id="rId19"/>
    <p:sldId id="271" r:id="rId20"/>
    <p:sldId id="273" r:id="rId21"/>
    <p:sldId id="272" r:id="rId22"/>
    <p:sldId id="274" r:id="rId23"/>
    <p:sldId id="275" r:id="rId24"/>
    <p:sldId id="276" r:id="rId25"/>
    <p:sldId id="27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1" autoAdjust="0"/>
    <p:restoredTop sz="99742" autoAdjust="0"/>
  </p:normalViewPr>
  <p:slideViewPr>
    <p:cSldViewPr snapToGrid="0" snapToObjects="1">
      <p:cViewPr>
        <p:scale>
          <a:sx n="75" d="100"/>
          <a:sy n="75" d="100"/>
        </p:scale>
        <p:origin x="-1824" y="-4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0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Тысяч человек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Сентябрь 2015 года</c:v>
                </c:pt>
                <c:pt idx="1">
                  <c:v>Декабрь 2015 года</c:v>
                </c:pt>
                <c:pt idx="2">
                  <c:v>Апрель 2016 года</c:v>
                </c:pt>
                <c:pt idx="3">
                  <c:v>Сентябрь 2016 года</c:v>
                </c:pt>
                <c:pt idx="4">
                  <c:v>Февраль 2017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460</c:v>
                </c:pt>
                <c:pt idx="1">
                  <c:v>567</c:v>
                </c:pt>
                <c:pt idx="2">
                  <c:v>586</c:v>
                </c:pt>
                <c:pt idx="3">
                  <c:v>622</c:v>
                </c:pt>
                <c:pt idx="4">
                  <c:v>690</c:v>
                </c:pt>
              </c:numCache>
            </c:numRef>
          </c:val>
        </c:ser>
        <c:dLbls/>
        <c:overlap val="100"/>
        <c:axId val="112859776"/>
        <c:axId val="113099136"/>
      </c:barChart>
      <c:catAx>
        <c:axId val="112859776"/>
        <c:scaling>
          <c:orientation val="minMax"/>
        </c:scaling>
        <c:axPos val="b"/>
        <c:tickLblPos val="nextTo"/>
        <c:crossAx val="113099136"/>
        <c:crosses val="autoZero"/>
        <c:auto val="1"/>
        <c:lblAlgn val="ctr"/>
        <c:lblOffset val="100"/>
      </c:catAx>
      <c:valAx>
        <c:axId val="113099136"/>
        <c:scaling>
          <c:orientation val="minMax"/>
          <c:max val="650"/>
          <c:min val="0"/>
        </c:scaling>
        <c:axPos val="l"/>
        <c:majorGridlines/>
        <c:numFmt formatCode="General" sourceLinked="1"/>
        <c:tickLblPos val="nextTo"/>
        <c:crossAx val="112859776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D35C7-D65C-4661-AD89-51C042FCA971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C4FB8-5601-46ED-A597-A6460C8CFF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0726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D9D9F3-C229-3C4B-811A-760BA3592CDD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21420-C930-2545-87A3-D70A0D5552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836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21420-C930-2545-87A3-D70A0D5552D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21420-C930-2545-87A3-D70A0D5552D2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состоянию на 01.04.2016 объем рынка кредитования физических лиц сократился на 4,34% за год, и составил 10,4 млрд руб. При этом на фоне снижения объема рынка растет уровень просроченной задолженности по кредитам физических лиц. Особенно эта проблема характерна для валютных кредитов: с 20% (01.12.15) до 24% (01.04.16.).</a:t>
            </a:r>
          </a:p>
          <a:p>
            <a:endParaRPr lang="ru-RU" dirty="0" smtClean="0"/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Произошла корректировка ряда неценовых условий потребительского кредитования: сняты введенные ограничения на кредитование отдельных категорий заемщиков, улучшились условия по программам кредитования зарплатных клиентов, смягчены требования к пакету представляемых в  банки документов для получения кредита, был повышен максимальный размер кредита либо увеличен срок кредитования для наименее рисковых клиентов.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данным информационно-аналитического бюллетеня «Изменение условий банковского кредитования» №2 за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II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квартал 2016 г.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Итого, за второй квартал 2016 года совокупный кредитный портфель сократился на 0,9%, до 44,9 трлн рублей, что является лучшей динамикой по сравнению  с первым. За 12 месяцев совокупный кредитный портфель вырос на 5,6%. Лучшую, хотя и отрицательную, динамику по сравнению с первым кварталом 2015 года, демонстрируют розничное и корпоративное кредитование (-0,01% и -1,1% за II квартал, до 10,9 и 32,5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трлн.руб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соответственно).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здесь и далее информация по данным НБКИ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 II квартале текущего года объемы просроченной задолженности выросли на 0,65% (против 14,2% за аналогичный период 2015 года). Вместе с тем, за счет продолжающего сокращения объемов кредитования, удельный вес задолженностей в составе кредитного портфеля увеличивается (на 1.07.16 составил 3,2 трлн рублей, что составляет 7,2% в общем объеме).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2016 в первом полугодии портфель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микрозаймов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без учета «банковских» МФО показал отрицательную динамику, сократившись до 68 млрд рублей. Без учёта аффилированных с банками МФО совокупные выдачи рынка составили 78 млрд рублей, что незначительно превышает показатель второго полугодия 2015 года (75 млрд рублей). Возросло количество «банковских» МФО - к 01.07.16 они формируют уже 1/8 портфеля и 1/7 выдач рынка.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Здесь и далее по данным информационно-аналитических материалов ЦБ РФ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://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cbr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finmarkets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files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supervision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_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mfo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_210916.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pdf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Доля просроченной задолженности выросла с 50% до 52% при сжатии объема портфеля (без учета банковских МФО) на 7%.  Сокращение сегмента связано с уходом с рынка игроков, а также с ростом проблемных активов в условиях недостаточности капитала на покрытие резервов. Также наблюдается конкуренция потребительских займов и банковских потребительских кредитов. При этом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микрозаймы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«до зарплаты» показывают прирост выдач (&gt;30% за первое полугодие 2016 года). Развивается рынок онлайн-кредитования. Так, около 5,6 млрд рублей за первое полугодие 2016 года выдано онлайн на фоне стабилизации уровня просрочки.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21420-C930-2545-87A3-D70A0D5552D2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37994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21420-C930-2545-87A3-D70A0D5552D2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 данных таблиц следует, что в большинстве банков диапазоны стоимости кредитов либо чрезмерно велики, либо вовсе не обозначены, что не позволяет клиенту составит обоснованное мнение о банковском продукте. </a:t>
            </a:r>
          </a:p>
          <a:p>
            <a:endParaRPr lang="ru-RU" dirty="0" smtClean="0"/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Лишь две федеральные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микрофинансовые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организации указали на сайте стандартным шрифтом диапазон ставок по займам. Четыре компании также указали диапазон ставок или максимальное значение ставки, однако мелким шрифтом в нижней части экрана сайта. На сайтах двух оставшихся организаций не удалось обнаружить информацию о размере годовой ставки, однако указан был ежедневный процентный прирост задолженности по займу.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 в 18,75% случаев на сайтах региональных микрофинансовых организаций была представлена информация о диапазоне процентных ставок по займам.</a:t>
            </a:r>
          </a:p>
          <a:p>
            <a:endParaRPr lang="ru-RU" dirty="0" smtClean="0"/>
          </a:p>
          <a:p>
            <a:r>
              <a:rPr lang="ru-RU" dirty="0" smtClean="0"/>
              <a:t>Кредитные карты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 кредитного калькулятора/нет данных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Важной информацией для потребителя в небанковском секторе является раскрытие данных о принадлежности к СРО, чтобы в случае возникновения какие-либо проблем в процессе взаимодействия с МФО, потребитель знал: к какой вышестоящей организации он может обратиться.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Однако ни одна из рассматриваемых федеральных МФО не раскрывает на сайте информацию о принадлежности к СРО. И лишь 25% региональных МФО раскрывает на сайте информацию о принадлежности к СРО.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21420-C930-2545-87A3-D70A0D5552D2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4404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Показатели информирования потребителя о ходе исполнения обязательств и предоставление иной информации на платной основе по-прежнему остаются высокими. Лишь в 29% случаев банки предлагают бесплатный способ уведомления без подключения дополнительных электронных средств.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рамках текущей волны исследования  в 74,4% случаев при посещении банка с целью получения кредита наличными потребителю предлагаются дополнительные услуги. При этом, данный показатель значительно разнится в зависимости от региона: если в Твери, Челябинске и Саратове дополнительные услуги предложили в 19-21% случаев, в Хабаровском крае, Приморском крае, Нижегородской области и Пермском крае это происходило при каждом посещении банка, то есть в 100% случаев.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Показатель для кредитных карт оказался несколько ниже - в 54,3% случаев. При этом он значительно разнится в зависимости от региона: если в Челябинской области «тайный покупатель» не получил соответствующего предложения ни разу, в Хабаровском крае предложение поступило в 100% случаев.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сфере небанковского кредитования лишь в 12,5% случаев в федеральных МФО потребителю предлагались дополнительные услуги, а именно – страхование, причем в 66,5% случаев приобретение страховки являлась обязательным условием выдачи займа, а еще в 33,5% лишь повышало вероятность одобрения займа.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региональных МФО указанный параметр несколько выше и составляет 18%, однако, ни в одной организации отказ от предложенной услуги не повлек за собой изменение условий обслуживания и выдачи займа.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21420-C930-2545-87A3-D70A0D5552D2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55125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charset="0"/>
                <a:ea typeface="Calibri" charset="0"/>
              </a:rPr>
              <a:t>18,8% случаев банки включали в договор правило, позволяющее им в одностороннем порядке изменять тарифы обслуживания, при этом, если в Хабаровском крае, Саратовской области, Нижегородской и Пензенской областях, а также в Пермском крае соответствующая норма не была обнаружена ни в одном договоре, то в Ростовской области, Ставропольском крае и Москве она присутствовала более чем в 40% случаев.</a:t>
            </a:r>
            <a:r>
              <a:rPr lang="ru-RU" dirty="0" smtClean="0">
                <a:effectLst/>
              </a:rPr>
              <a:t>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21420-C930-2545-87A3-D70A0D5552D2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12761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Правилами банков не предусмотрено согласование с заемщиком увеличения кредитного лимита в каждом отдельном случае.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Несогласованное увеличение кредитного лимита потребители называют одним из факторов своей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закредитованности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Потребитель слишком полагается на банк для отказа от предоставленного лимита, а также  не всегда понимает специфику кредитных карт,  часто не очень внимателен при расходовании денег с карты.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Судя по рассматриваемым судами искам, банки увеличивают кредитный лимит также заемщикам, имеющим задолженность перед банком по кредитной карте, по договорам потребительского кредита. Такое увеличение кредитного лимита может быть предоставлено банком, в том числе заемщикам с заведомо низким уровнем дохода (например, пенсионерам).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обращении «тайных покупателей» в офисы кредитных организаций были получены, следующие данные, отражающие, скорее, формальный подход сотрудников банка при интервьюировании потенциальных заемщиков.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21420-C930-2545-87A3-D70A0D5552D2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47602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21420-C930-2545-87A3-D70A0D5552D2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21420-C930-2545-87A3-D70A0D5552D2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 п 2. </a:t>
            </a:r>
            <a:r>
              <a:rPr lang="ru-RU" sz="1200" dirty="0" smtClean="0">
                <a:ea typeface="Calibri" charset="0"/>
              </a:rPr>
              <a:t>Р</a:t>
            </a:r>
            <a:r>
              <a:rPr lang="ru-RU" sz="1200" dirty="0" smtClean="0">
                <a:effectLst/>
                <a:ea typeface="Calibri" charset="0"/>
              </a:rPr>
              <a:t>екомендации Банка России о включении в договор страхования положения о возможности расторжения договора по заявлению потребителя в течение 14 дней не принимают во внимание структуры суммы, которую потребитель-заемщик платит за страховой полис – страховая премия плюс комиссия банка.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21420-C930-2545-87A3-D70A0D5552D2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883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21420-C930-2545-87A3-D70A0D5552D2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21420-C930-2545-87A3-D70A0D5552D2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21420-C930-2545-87A3-D70A0D5552D2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21420-C930-2545-87A3-D70A0D5552D2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www.nbki.ru</a:t>
            </a:r>
            <a:r>
              <a:rPr lang="en-US" dirty="0" smtClean="0"/>
              <a:t>/company/news/?id=20635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39739-2EAF-AD40-B8A2-B67B174A01B5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81761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21420-C930-2545-87A3-D70A0D5552D2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618B-80DB-4552-95B8-AAC49219F7E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20590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21420-C930-2545-87A3-D70A0D5552D2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21420-C930-2545-87A3-D70A0D5552D2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21420-C930-2545-87A3-D70A0D5552D2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21420-C930-2545-87A3-D70A0D5552D2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6F848-EFA8-1B4E-9AE0-1AE7447E6C5A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B793005D-F598-E847-91F3-1037FAF647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6961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6F848-EFA8-1B4E-9AE0-1AE7447E6C5A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3005D-F598-E847-91F3-1037FAF647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0349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6F848-EFA8-1B4E-9AE0-1AE7447E6C5A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3005D-F598-E847-91F3-1037FAF647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0039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90801" y="6356351"/>
            <a:ext cx="4014551" cy="365125"/>
          </a:xfrm>
          <a:prstGeom prst="rect">
            <a:avLst/>
          </a:prstGeom>
        </p:spPr>
        <p:txBody>
          <a:bodyPr vert="horz" lIns="87265" tIns="43632" rIns="87265" bIns="43632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Tahoma"/>
              </a:defRPr>
            </a:lvl1pPr>
          </a:lstStyle>
          <a:p>
            <a:r>
              <a:rPr lang="ru-RU" dirty="0" smtClean="0"/>
              <a:t>Список амбассадоров и рекомендации по взаимодействию с ними</a:t>
            </a: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605352" y="6352266"/>
            <a:ext cx="2133600" cy="365125"/>
          </a:xfrm>
          <a:prstGeom prst="rect">
            <a:avLst/>
          </a:prstGeom>
        </p:spPr>
        <p:txBody>
          <a:bodyPr vert="horz" lIns="87265" tIns="43632" rIns="87265" bIns="43632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4" name="Изображение 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628646" y="393861"/>
            <a:ext cx="1522144" cy="34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6882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6F848-EFA8-1B4E-9AE0-1AE7447E6C5A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3005D-F598-E847-91F3-1037FAF647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837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006F848-EFA8-1B4E-9AE0-1AE7447E6C5A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B793005D-F598-E847-91F3-1037FAF647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7235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6F848-EFA8-1B4E-9AE0-1AE7447E6C5A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3005D-F598-E847-91F3-1037FAF647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8760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6F848-EFA8-1B4E-9AE0-1AE7447E6C5A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3005D-F598-E847-91F3-1037FAF647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23464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006F848-EFA8-1B4E-9AE0-1AE7447E6C5A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3005D-F598-E847-91F3-1037FAF647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02139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6F848-EFA8-1B4E-9AE0-1AE7447E6C5A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3005D-F598-E847-91F3-1037FAF647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6245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6F848-EFA8-1B4E-9AE0-1AE7447E6C5A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3005D-F598-E847-91F3-1037FAF647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6444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6F848-EFA8-1B4E-9AE0-1AE7447E6C5A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3005D-F598-E847-91F3-1037FAF647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8151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1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006F848-EFA8-1B4E-9AE0-1AE7447E6C5A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B793005D-F598-E847-91F3-1037FAF647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8068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 fontAlgn="base"/>
            <a:r>
              <a:rPr lang="ru-RU" sz="3600" dirty="0" smtClean="0">
                <a:latin typeface="Arial" pitchFamily="34" charset="0"/>
                <a:cs typeface="Arial" pitchFamily="34" charset="0"/>
              </a:rPr>
              <a:t>РЫНОК ФИНАНСОВЫХ УСЛУГ: </a:t>
            </a:r>
            <a:br>
              <a:rPr lang="ru-RU" sz="3600" dirty="0" smtClean="0"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 ЗАЩИТИТЬ ПРАВА ПОТРЕБИТЕЛЯ?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2609" y="4980713"/>
            <a:ext cx="8119649" cy="1655762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г. Ростов-на-Дону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28 марта 2017 г.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841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46230"/>
            <a:ext cx="7772400" cy="16093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Потребители на рынке кредитных услуг: текущая ситуация</a:t>
            </a:r>
            <a:br>
              <a:rPr lang="ru-RU" sz="22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Структура потенциальных банкротов </a:t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>по типам кредитов %</a:t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Источник: Национальное бюро кредитных историй (НБКИ)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30000"/>
              </a:lnSpc>
              <a:buNone/>
            </a:pPr>
            <a:r>
              <a:rPr lang="ru-RU" sz="5500" dirty="0" smtClean="0">
                <a:latin typeface="Arial" pitchFamily="34" charset="0"/>
                <a:cs typeface="Arial" pitchFamily="34" charset="0"/>
              </a:rPr>
              <a:t>	</a:t>
            </a:r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  <a:buNone/>
            </a:pPr>
            <a:r>
              <a:rPr lang="ru-RU" sz="5500" dirty="0" smtClean="0">
                <a:latin typeface="Arial" pitchFamily="34" charset="0"/>
                <a:cs typeface="Arial" pitchFamily="34" charset="0"/>
              </a:rPr>
              <a:t>		</a:t>
            </a:r>
            <a:br>
              <a:rPr lang="ru-RU" sz="5500" dirty="0" smtClean="0">
                <a:latin typeface="Arial" pitchFamily="34" charset="0"/>
                <a:cs typeface="Arial" pitchFamily="34" charset="0"/>
              </a:rPr>
            </a:br>
            <a:endParaRPr lang="ru-RU" sz="55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	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2663687"/>
          <a:ext cx="6096000" cy="2714796"/>
        </p:xfrm>
        <a:graphic>
          <a:graphicData uri="http://schemas.openxmlformats.org/drawingml/2006/table">
            <a:tbl>
              <a:tblPr/>
              <a:tblGrid>
                <a:gridCol w="2317562"/>
                <a:gridCol w="1091148"/>
                <a:gridCol w="1424805"/>
                <a:gridCol w="1262485"/>
              </a:tblGrid>
              <a:tr h="317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Arial"/>
                        </a:rPr>
                        <a:t>Вид кредита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Arial"/>
                        </a:rPr>
                        <a:t>Июнь 2016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Arial"/>
                        </a:rPr>
                        <a:t>Сентябрь 2016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Arial"/>
                        </a:rPr>
                        <a:t>Динамика, </a:t>
                      </a:r>
                      <a:r>
                        <a:rPr lang="en-US" sz="1400" b="1" kern="1200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Arial"/>
                        </a:rPr>
                        <a:t>%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>
                      <a:noFill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317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Автокредиты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8,0%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8,2%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0,2%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317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Займы МФО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1,9%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2,2%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0,3%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Ипотека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2,2%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2,3%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0,1%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317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Кредитные карты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10,5%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9,7%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- 0,8%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7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Кредиты на покупку потребительских товаров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61,0%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62,8%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1,8%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5627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Несколько кредитов разного типа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16,3%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14,8%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- 1,5%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28" marR="64928" marT="32464" marB="32464">
                    <a:lnL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A7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latin typeface="Arial" pitchFamily="34" charset="0"/>
                <a:cs typeface="Arial" pitchFamily="34" charset="0"/>
              </a:rPr>
              <a:t>«абсолютно аморальная практика — ростовщичество в самом хищническом своем проявлении» </a:t>
            </a:r>
            <a:br>
              <a:rPr lang="ru-RU" sz="2200" b="1" dirty="0" smtClean="0">
                <a:latin typeface="Arial" pitchFamily="34" charset="0"/>
                <a:cs typeface="Arial" pitchFamily="34" charset="0"/>
              </a:rPr>
            </a:br>
            <a:r>
              <a:rPr lang="ru-RU" sz="2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200" b="1" dirty="0" smtClean="0">
                <a:latin typeface="Arial" pitchFamily="34" charset="0"/>
                <a:cs typeface="Arial" pitchFamily="34" charset="0"/>
              </a:rPr>
            </a:br>
            <a:r>
              <a:rPr lang="ru-RU" sz="2200" b="1" cap="none" dirty="0" smtClean="0">
                <a:latin typeface="Arial" pitchFamily="34" charset="0"/>
                <a:cs typeface="Arial" pitchFamily="34" charset="0"/>
              </a:rPr>
              <a:t>Патриарх Кирилл </a:t>
            </a:r>
            <a:br>
              <a:rPr lang="ru-RU" sz="2200" b="1" cap="none" dirty="0" smtClean="0">
                <a:latin typeface="Arial" pitchFamily="34" charset="0"/>
                <a:cs typeface="Arial" pitchFamily="34" charset="0"/>
              </a:rPr>
            </a:br>
            <a:r>
              <a:rPr lang="ru-RU" sz="2200" b="1" cap="none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200" b="1" cap="none" dirty="0" smtClean="0">
                <a:latin typeface="Arial" pitchFamily="34" charset="0"/>
                <a:cs typeface="Arial" pitchFamily="34" charset="0"/>
              </a:rPr>
            </a:br>
            <a:r>
              <a:rPr lang="ru-RU" sz="2200" b="1" cap="none" dirty="0" smtClean="0">
                <a:latin typeface="Arial" pitchFamily="34" charset="0"/>
                <a:cs typeface="Arial" pitchFamily="34" charset="0"/>
              </a:rPr>
              <a:t>Государственная Дума, 26 января 2017 года </a:t>
            </a:r>
            <a:r>
              <a:rPr lang="ru-RU" sz="2200" cap="none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200" cap="none" dirty="0" smtClean="0">
                <a:latin typeface="Arial" pitchFamily="34" charset="0"/>
                <a:cs typeface="Arial" pitchFamily="34" charset="0"/>
              </a:rPr>
            </a:b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b="1" dirty="0" smtClean="0"/>
              <a:t>				</a:t>
            </a:r>
            <a:r>
              <a:rPr lang="ru-RU" sz="6200" b="1" dirty="0" smtClean="0">
                <a:cs typeface="Arial" pitchFamily="34" charset="0"/>
              </a:rPr>
              <a:t/>
            </a:r>
            <a:br>
              <a:rPr lang="ru-RU" sz="6200" b="1" dirty="0" smtClean="0">
                <a:cs typeface="Arial" pitchFamily="34" charset="0"/>
              </a:rPr>
            </a:br>
            <a:endParaRPr lang="ru-RU" sz="6200" b="1" dirty="0" smtClean="0"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ru-RU" sz="5500" b="1" dirty="0" smtClean="0">
                <a:latin typeface="Arial" pitchFamily="34" charset="0"/>
                <a:cs typeface="Arial" pitchFamily="34" charset="0"/>
              </a:rPr>
              <a:t>Мелкие кредиты, краткосрочные займы предоставляются чаще всего малообеспеченным людям, которым 3-5 тысяч не хватает до зарплаты. Они берут кредит, не понимая, в какую долговую яму ввязываются. Эти займы предоставляются без формальностей, но под огромные проценты, доходящие до нескольких сотен. Полагаю, что это абсолютно аморальная практика — ростовщичество в самом хищническом своем проявлении. </a:t>
            </a:r>
          </a:p>
          <a:p>
            <a:pPr>
              <a:lnSpc>
                <a:spcPct val="120000"/>
              </a:lnSpc>
              <a:buNone/>
            </a:pPr>
            <a:r>
              <a:rPr lang="ru-RU" sz="5500" b="1" dirty="0" smtClean="0">
                <a:latin typeface="Arial" pitchFamily="34" charset="0"/>
                <a:cs typeface="Arial" pitchFamily="34" charset="0"/>
              </a:rPr>
              <a:t> 		В дореволюционной России людей, которые наживались за счет бедняков, метко называли </a:t>
            </a:r>
            <a:r>
              <a:rPr lang="ru-RU" sz="5500" b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мироедами</a:t>
            </a:r>
            <a:r>
              <a:rPr lang="ru-RU" sz="5500" b="1" dirty="0" smtClean="0">
                <a:latin typeface="Arial" pitchFamily="34" charset="0"/>
                <a:cs typeface="Arial" pitchFamily="34" charset="0"/>
              </a:rPr>
              <a:t>. Подобные «бизнесмены» не могут быть названы иначе, чем мироедами, своей жадностью подрывающими саму идею общественной справедливости. </a:t>
            </a:r>
            <a:endParaRPr lang="ru-RU" sz="55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55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/>
              <a:t>Состояние защиты прав и интересов заёмщиков в России</a:t>
            </a:r>
            <a:br>
              <a:rPr lang="ru-RU" sz="4000" b="1" dirty="0"/>
            </a:br>
            <a:r>
              <a:rPr lang="ru-RU" sz="4000" b="1" dirty="0"/>
              <a:t>на рынке кредитования</a:t>
            </a:r>
            <a:r>
              <a:rPr lang="ru-RU" sz="4000" dirty="0"/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2609" y="4980713"/>
            <a:ext cx="8119649" cy="1655762"/>
          </a:xfrm>
        </p:spPr>
        <p:txBody>
          <a:bodyPr>
            <a:normAutofit/>
          </a:bodyPr>
          <a:lstStyle/>
          <a:p>
            <a:pPr algn="ctr"/>
            <a:r>
              <a:rPr lang="ru-RU" sz="1400" dirty="0" smtClean="0"/>
              <a:t>Седьмой промежуточный отчет (по </a:t>
            </a:r>
            <a:r>
              <a:rPr lang="ru-RU" sz="1400" dirty="0"/>
              <a:t>шестой </a:t>
            </a:r>
            <a:r>
              <a:rPr lang="ru-RU" sz="1400" dirty="0" smtClean="0"/>
              <a:t>волне</a:t>
            </a:r>
            <a:r>
              <a:rPr lang="ru-RU" sz="1400" dirty="0"/>
              <a:t> </a:t>
            </a:r>
            <a:r>
              <a:rPr lang="ru-RU" sz="1400" dirty="0" smtClean="0"/>
              <a:t>независимого</a:t>
            </a:r>
            <a:r>
              <a:rPr lang="ru-RU" sz="1400" dirty="0"/>
              <a:t> </a:t>
            </a:r>
            <a:r>
              <a:rPr lang="ru-RU" sz="1400" dirty="0" smtClean="0"/>
              <a:t>мониторинга</a:t>
            </a:r>
            <a:r>
              <a:rPr lang="ru-RU" sz="1400" dirty="0"/>
              <a:t>)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Контракт </a:t>
            </a:r>
            <a:r>
              <a:rPr lang="ru-RU" sz="1400" dirty="0"/>
              <a:t>№ FEFLP/QCBS-4.11 «Проведение независимого мониторинга (общественной инспекции) в области защиты прав потребителей финансовых услуг» в рамках совместного Проекта Минфина России и Всемирного банка </a:t>
            </a:r>
            <a:br>
              <a:rPr lang="ru-RU" sz="1400" dirty="0"/>
            </a:br>
            <a:r>
              <a:rPr lang="ru-RU" sz="1400" dirty="0"/>
              <a:t>"Содействие повышению уровня финансовой грамотности населения и развитию финансового образования в Российской Федерации" </a:t>
            </a:r>
          </a:p>
        </p:txBody>
      </p:sp>
    </p:spTree>
    <p:extLst>
      <p:ext uri="{BB962C8B-B14F-4D97-AF65-F5344CB8AC3E}">
        <p14:creationId xmlns:p14="http://schemas.microsoft.com/office/powerpoint/2010/main" xmlns="" val="186841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7517296" cy="102611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исследование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4"/>
          <p:cNvSpPr>
            <a:spLocks noGrp="1"/>
          </p:cNvSpPr>
          <p:nvPr>
            <p:ph idx="1"/>
          </p:nvPr>
        </p:nvSpPr>
        <p:spPr>
          <a:xfrm>
            <a:off x="447261" y="1026116"/>
            <a:ext cx="7517296" cy="3205966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Объекты: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dirty="0">
                <a:latin typeface="Arial" pitchFamily="34" charset="0"/>
                <a:cs typeface="Arial" pitchFamily="34" charset="0"/>
              </a:rPr>
              <a:t>Кредитные карты</a:t>
            </a:r>
          </a:p>
          <a:p>
            <a:pPr lvl="1"/>
            <a:r>
              <a:rPr lang="ru-RU" dirty="0">
                <a:latin typeface="Arial" pitchFamily="34" charset="0"/>
                <a:cs typeface="Arial" pitchFamily="34" charset="0"/>
              </a:rPr>
              <a:t>Кредиты наличными</a:t>
            </a:r>
          </a:p>
          <a:p>
            <a:pPr lvl="1"/>
            <a:r>
              <a:rPr lang="ru-RU" dirty="0" err="1">
                <a:latin typeface="Arial" pitchFamily="34" charset="0"/>
                <a:cs typeface="Arial" pitchFamily="34" charset="0"/>
              </a:rPr>
              <a:t>Микрокредиты</a:t>
            </a:r>
            <a:r>
              <a:rPr lang="ru-RU" dirty="0">
                <a:latin typeface="Arial" pitchFamily="34" charset="0"/>
                <a:cs typeface="Arial" pitchFamily="34" charset="0"/>
              </a:rPr>
              <a:t> (МФО) </a:t>
            </a:r>
          </a:p>
          <a:p>
            <a:pPr eaLnBrk="1" hangingPunct="1"/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Методы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сбора данных: </a:t>
            </a:r>
          </a:p>
          <a:p>
            <a:pPr lvl="1" eaLnBrk="1" hangingPunct="1">
              <a:buFont typeface="Wingdings" charset="2"/>
              <a:buChar char="Ø"/>
            </a:pPr>
            <a:r>
              <a:rPr lang="ru-RU" dirty="0">
                <a:latin typeface="Arial" pitchFamily="34" charset="0"/>
                <a:cs typeface="Arial" pitchFamily="34" charset="0"/>
              </a:rPr>
              <a:t>Кабинетное исследование       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>
              <a:buFont typeface="Wingdings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Метод </a:t>
            </a:r>
            <a:r>
              <a:rPr lang="ru-RU" dirty="0">
                <a:latin typeface="Arial" pitchFamily="34" charset="0"/>
                <a:cs typeface="Arial" pitchFamily="34" charset="0"/>
              </a:rPr>
              <a:t>«тайного покупателя»</a:t>
            </a:r>
          </a:p>
          <a:p>
            <a:pPr eaLnBrk="1" hangingPunct="1"/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800" b="1" dirty="0">
                <a:latin typeface="Arial" pitchFamily="34" charset="0"/>
                <a:cs typeface="Arial" pitchFamily="34" charset="0"/>
              </a:rPr>
              <a:t>Региональный охват – 16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регионов: </a:t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>Волгоградская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область, Калининградская область, Ленинградская область, Московская область, Омская область, Пензенская область. Пермский край, Приморский край, Ростовская область, Саратовская область, Свердловская область, </a:t>
            </a:r>
            <a:r>
              <a:rPr lang="ru-RU" sz="1800" dirty="0" err="1">
                <a:latin typeface="Arial" pitchFamily="34" charset="0"/>
                <a:cs typeface="Arial" pitchFamily="34" charset="0"/>
              </a:rPr>
              <a:t>Стравропольский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край, Тверская область, Хабаровская область, Челябинская область</a:t>
            </a:r>
          </a:p>
          <a:p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67131" y="102611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Период проведения : 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Август 2016 – Ноябрь 2016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67131" y="2512192"/>
            <a:ext cx="34588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Выборка: </a:t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25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кредитных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организаций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59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159224" y="1125808"/>
            <a:ext cx="285313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Объемы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выдачи кредитов наличными (млрд.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руб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" name="Изображение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32" t="12608" r="2623" b="1158"/>
          <a:stretch>
            <a:fillRect/>
          </a:stretch>
        </p:blipFill>
        <p:spPr bwMode="auto">
          <a:xfrm>
            <a:off x="223024" y="1059366"/>
            <a:ext cx="6204280" cy="235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427304" y="3999598"/>
            <a:ext cx="264022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Просроченные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выплаты (%)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2052" name="Изображение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69" t="8545" r="3148" b="4630"/>
          <a:stretch>
            <a:fillRect/>
          </a:stretch>
        </p:blipFill>
        <p:spPr bwMode="auto">
          <a:xfrm>
            <a:off x="223024" y="3785053"/>
            <a:ext cx="6448433" cy="2890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3024" y="627906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-16763"/>
            <a:ext cx="8458200" cy="102717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РЫНОК КРЕДИТОВАНИЯ В РОССИИ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727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0385" y="1065872"/>
            <a:ext cx="76817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ru-RU" dirty="0" smtClean="0">
                <a:effectLst/>
                <a:latin typeface="Arial" pitchFamily="34" charset="0"/>
                <a:ea typeface="Calibri" charset="0"/>
                <a:cs typeface="Arial" pitchFamily="34" charset="0"/>
              </a:rPr>
              <a:t>Предоставление потребителю необходимой и достоверной информации об услугах, обеспечивающей возможность их правильного выбора</a:t>
            </a:r>
          </a:p>
          <a:p>
            <a:pPr marL="342900" lvl="0" indent="-342900" algn="just">
              <a:buFont typeface="+mj-lt"/>
              <a:buAutoNum type="arabicPeriod"/>
            </a:pPr>
            <a:endParaRPr lang="ru-RU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dirty="0" smtClean="0">
                <a:effectLst/>
                <a:latin typeface="Arial" pitchFamily="34" charset="0"/>
                <a:ea typeface="Calibri" charset="0"/>
                <a:cs typeface="Arial" pitchFamily="34" charset="0"/>
              </a:rPr>
              <a:t>Взимание кредитором отдельной платы за необходимые для предоставления услуги действия кредитора</a:t>
            </a:r>
          </a:p>
          <a:p>
            <a:pPr marL="342900" lvl="0" indent="-342900" algn="just">
              <a:buFont typeface="+mj-lt"/>
              <a:buAutoNum type="arabicPeriod"/>
            </a:pPr>
            <a:endParaRPr lang="ru-RU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dirty="0" smtClean="0">
                <a:effectLst/>
                <a:latin typeface="Arial" pitchFamily="34" charset="0"/>
                <a:ea typeface="Calibri" charset="0"/>
                <a:cs typeface="Arial" pitchFamily="34" charset="0"/>
              </a:rPr>
              <a:t>Стимулирование кредитором потребителя к приобретению дополнительных услуг</a:t>
            </a:r>
          </a:p>
          <a:p>
            <a:pPr marL="342900" lvl="0" indent="-342900" algn="just">
              <a:buFont typeface="+mj-lt"/>
              <a:buAutoNum type="arabicPeriod"/>
            </a:pPr>
            <a:endParaRPr lang="ru-RU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dirty="0" smtClean="0">
                <a:effectLst/>
                <a:latin typeface="Arial" pitchFamily="34" charset="0"/>
                <a:ea typeface="Calibri" charset="0"/>
                <a:cs typeface="Arial" pitchFamily="34" charset="0"/>
              </a:rPr>
              <a:t>Порядок заключения договора с потребителем, как экономически слабой стороной, и соблюдение принципа ответственного кредитования в договорных отношениях с потребителями</a:t>
            </a:r>
          </a:p>
          <a:p>
            <a:pPr marL="342900" lvl="0" indent="-342900" algn="just">
              <a:buFont typeface="+mj-lt"/>
              <a:buAutoNum type="arabicPeriod"/>
            </a:pPr>
            <a:endParaRPr lang="ru-RU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dirty="0" smtClean="0">
                <a:effectLst/>
                <a:latin typeface="Arial" pitchFamily="34" charset="0"/>
                <a:ea typeface="Calibri" charset="0"/>
                <a:cs typeface="Arial" pitchFamily="34" charset="0"/>
              </a:rPr>
              <a:t>Включение в кредитные договоры условий, ущемляющих права потребителя</a:t>
            </a:r>
            <a:endParaRPr lang="ru-RU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7530548" cy="106587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ГИПОТЕЗЫ ИССЛЕДОВАНИЯ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973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93444146"/>
              </p:ext>
            </p:extLst>
          </p:nvPr>
        </p:nvGraphicFramePr>
        <p:xfrm>
          <a:off x="274468" y="1600045"/>
          <a:ext cx="8445461" cy="4058632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517103"/>
                <a:gridCol w="2464179"/>
                <a:gridCol w="2464179"/>
              </a:tblGrid>
              <a:tr h="7846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Calibri" charset="0"/>
                        </a:rPr>
                        <a:t>Параметр</a:t>
                      </a:r>
                      <a:endParaRPr lang="ru-RU" sz="2000" dirty="0">
                        <a:effectLst/>
                        <a:latin typeface="+mn-lt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Кредиты наличными</a:t>
                      </a:r>
                      <a:endParaRPr lang="ru-RU" sz="2000" dirty="0">
                        <a:effectLst/>
                        <a:latin typeface="+mn-lt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Кредитные </a:t>
                      </a:r>
                      <a:br>
                        <a:rPr lang="ru-RU" sz="2000" dirty="0" smtClean="0">
                          <a:effectLst/>
                        </a:rPr>
                      </a:br>
                      <a:r>
                        <a:rPr lang="ru-RU" sz="2000" dirty="0" smtClean="0">
                          <a:effectLst/>
                        </a:rPr>
                        <a:t>карты</a:t>
                      </a:r>
                      <a:endParaRPr lang="ru-RU" sz="2000" dirty="0">
                        <a:effectLst/>
                        <a:latin typeface="+mn-lt"/>
                        <a:ea typeface="Calibri" charset="0"/>
                      </a:endParaRPr>
                    </a:p>
                  </a:txBody>
                  <a:tcPr marL="68580" marR="68580" marT="0" marB="0"/>
                </a:tc>
              </a:tr>
              <a:tr h="81849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Указан нижний порог размера ставки</a:t>
                      </a:r>
                      <a:endParaRPr lang="ru-RU" sz="2000" b="0" dirty="0">
                        <a:effectLst/>
                        <a:latin typeface="+mn-lt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32,5</a:t>
                      </a:r>
                      <a:endParaRPr lang="ru-RU" sz="2000" dirty="0">
                        <a:effectLst/>
                        <a:latin typeface="+mn-lt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18</a:t>
                      </a:r>
                      <a:endParaRPr lang="ru-RU" sz="2000" dirty="0">
                        <a:effectLst/>
                        <a:latin typeface="+mn-lt"/>
                        <a:ea typeface="Calibri" charset="0"/>
                      </a:endParaRPr>
                    </a:p>
                  </a:txBody>
                  <a:tcPr marL="68580" marR="68580" marT="0" marB="0"/>
                </a:tc>
              </a:tr>
              <a:tr h="81849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Указан диапазон ставков в пределах 5%</a:t>
                      </a:r>
                      <a:endParaRPr lang="ru-RU" sz="2000" b="0" dirty="0">
                        <a:effectLst/>
                        <a:latin typeface="+mn-lt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11</a:t>
                      </a:r>
                      <a:endParaRPr lang="ru-RU" sz="2000" dirty="0">
                        <a:effectLst/>
                        <a:latin typeface="+mn-lt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18</a:t>
                      </a:r>
                      <a:endParaRPr lang="ru-RU" sz="2000" dirty="0">
                        <a:effectLst/>
                        <a:latin typeface="+mn-lt"/>
                        <a:ea typeface="Calibri" charset="0"/>
                      </a:endParaRPr>
                    </a:p>
                  </a:txBody>
                  <a:tcPr marL="68580" marR="68580" marT="0" marB="0"/>
                </a:tc>
              </a:tr>
              <a:tr h="81849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effectLst/>
                        </a:rPr>
                        <a:t>Указан диапазон ставок более 5%</a:t>
                      </a:r>
                      <a:endParaRPr lang="ru-RU" sz="2000" b="0">
                        <a:effectLst/>
                        <a:latin typeface="+mn-lt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32,5</a:t>
                      </a:r>
                      <a:endParaRPr lang="ru-RU" sz="2000" dirty="0">
                        <a:effectLst/>
                        <a:latin typeface="+mn-lt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28,5</a:t>
                      </a:r>
                      <a:endParaRPr lang="ru-RU" sz="2000">
                        <a:effectLst/>
                        <a:latin typeface="+mn-lt"/>
                        <a:ea typeface="Calibri" charset="0"/>
                      </a:endParaRPr>
                    </a:p>
                  </a:txBody>
                  <a:tcPr marL="68580" marR="68580" marT="0" marB="0"/>
                </a:tc>
              </a:tr>
              <a:tr h="4092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effectLst/>
                        </a:rPr>
                        <a:t>Размер ставки не указан</a:t>
                      </a:r>
                      <a:endParaRPr lang="ru-RU" sz="2000" b="0">
                        <a:effectLst/>
                        <a:latin typeface="+mn-lt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</a:t>
                      </a:r>
                      <a:endParaRPr lang="ru-RU" sz="2000" dirty="0">
                        <a:effectLst/>
                        <a:latin typeface="+mn-lt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</a:t>
                      </a:r>
                      <a:endParaRPr lang="ru-RU" sz="2000" dirty="0">
                        <a:effectLst/>
                        <a:latin typeface="+mn-lt"/>
                        <a:ea typeface="Calibri" charset="0"/>
                      </a:endParaRPr>
                    </a:p>
                  </a:txBody>
                  <a:tcPr marL="68580" marR="68580" marT="0" marB="0"/>
                </a:tc>
              </a:tr>
              <a:tr h="4092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Нет данных</a:t>
                      </a:r>
                      <a:endParaRPr lang="ru-RU" sz="2000" b="0" dirty="0">
                        <a:effectLst/>
                        <a:latin typeface="+mn-lt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21</a:t>
                      </a:r>
                      <a:endParaRPr lang="ru-RU" sz="2000" dirty="0">
                        <a:effectLst/>
                        <a:latin typeface="+mn-lt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25</a:t>
                      </a:r>
                      <a:endParaRPr lang="ru-RU" sz="2000" dirty="0">
                        <a:effectLst/>
                        <a:latin typeface="+mn-lt"/>
                        <a:ea typeface="Calibri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5047" y="120523"/>
            <a:ext cx="74486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Представление информации на сайте (%)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96622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04208766"/>
              </p:ext>
            </p:extLst>
          </p:nvPr>
        </p:nvGraphicFramePr>
        <p:xfrm>
          <a:off x="225443" y="887388"/>
          <a:ext cx="8163183" cy="594474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4717618"/>
                <a:gridCol w="1469630"/>
                <a:gridCol w="1114630"/>
                <a:gridCol w="861305"/>
              </a:tblGrid>
              <a:tr h="5949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Услуга</a:t>
                      </a:r>
                      <a:endParaRPr lang="ru-RU" sz="1800" b="1" dirty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Бесплатно</a:t>
                      </a:r>
                      <a:endParaRPr lang="ru-RU" sz="1800" b="1" dirty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Платно</a:t>
                      </a:r>
                      <a:endParaRPr lang="ru-RU" sz="1800" b="1" dirty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Н</a:t>
                      </a:r>
                      <a:r>
                        <a:rPr lang="en-US" sz="1800" b="1" dirty="0">
                          <a:effectLst/>
                        </a:rPr>
                        <a:t>/</a:t>
                      </a:r>
                      <a:r>
                        <a:rPr lang="ru-RU" sz="1800" b="1" dirty="0">
                          <a:effectLst/>
                        </a:rPr>
                        <a:t>Д</a:t>
                      </a:r>
                      <a:endParaRPr lang="ru-RU" sz="1800" b="1" dirty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</a:tr>
              <a:tr h="5949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Предоставление отчета по счету карты по почте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18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7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75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</a:tr>
              <a:tr h="6753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Предоставление отчета по счету карты по электронной почте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11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7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82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</a:tr>
              <a:tr h="6753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Предоставление отчета по счету карты в отделении банка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11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28,5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60,5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</a:tr>
              <a:tr h="135071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Предоставление информации о доступном расходном лимите по банковской карте с использованием банкоматов других кредитных организаций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3,5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25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72,5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</a:tr>
              <a:tr h="3376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Получение выписки через банкомат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28,5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0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72,5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</a:tr>
              <a:tr h="6753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Предоставление мини-выписки в виде смс-сообщения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7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3,5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89,5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</a:tr>
              <a:tr h="6753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Смс-уведомление о просроченной задолженности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0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7</a:t>
                      </a:r>
                      <a:endParaRPr lang="ru-RU" sz="16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93</a:t>
                      </a:r>
                      <a:endParaRPr lang="ru-RU" sz="1600" b="0" dirty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25443" y="170476"/>
            <a:ext cx="5543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charset="0"/>
                <a:ea typeface="Calibri" charset="0"/>
              </a:rPr>
              <a:t>Оказание дополнительных услуг (%)</a:t>
            </a:r>
            <a:r>
              <a:rPr lang="ru-RU" sz="2400" dirty="0" smtClean="0">
                <a:effectLst/>
              </a:rPr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94366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99484468"/>
              </p:ext>
            </p:extLst>
          </p:nvPr>
        </p:nvGraphicFramePr>
        <p:xfrm>
          <a:off x="132522" y="92763"/>
          <a:ext cx="5817704" cy="6559827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195777"/>
                <a:gridCol w="1549093"/>
                <a:gridCol w="2072834"/>
              </a:tblGrid>
              <a:tr h="17951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Регион</a:t>
                      </a:r>
                      <a:endParaRPr lang="ru-RU" sz="1400" b="0" dirty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Указана информация об изменениях банком тарифов самостоятельно</a:t>
                      </a:r>
                      <a:endParaRPr lang="ru-RU" sz="1400" b="0" dirty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Банк предоставил информацию о начислении штрафов за просроченный платеж</a:t>
                      </a:r>
                      <a:endParaRPr lang="ru-RU" sz="1400" b="0" dirty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</a:tr>
              <a:tr h="290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Волгоградская область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40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</a:tr>
              <a:tr h="290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Калининградская область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89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</a:tr>
              <a:tr h="3367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Ленинградская область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65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</a:tr>
              <a:tr h="3367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Москва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32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</a:tr>
              <a:tr h="290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Нижегородская область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</a:tr>
              <a:tr h="290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Омская область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95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</a:tr>
              <a:tr h="290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Пензенская область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</a:tr>
              <a:tr h="290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Пермский край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72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</a:tr>
              <a:tr h="3128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Приморский край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80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</a:tr>
              <a:tr h="290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Ростовская область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54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83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</a:tr>
              <a:tr h="290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Саратовская область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21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16</a:t>
                      </a:r>
                      <a:endParaRPr lang="ru-RU" sz="1200" b="0" dirty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</a:tr>
              <a:tr h="290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Свердловская область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76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</a:tr>
              <a:tr h="290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Ставропольский край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86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</a:tr>
              <a:tr h="290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Тверская область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</a:tr>
              <a:tr h="290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Хабаровский край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</a:tr>
              <a:tr h="290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Челябинская область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53</a:t>
                      </a:r>
                      <a:endParaRPr lang="ru-RU" sz="1200" b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68</a:t>
                      </a:r>
                      <a:endParaRPr lang="ru-RU" sz="1200" b="0" dirty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61239" marR="61239" marT="0" marB="0" anchor="ctr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533322" y="2360480"/>
            <a:ext cx="226612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effectLst/>
                <a:latin typeface="Times New Roman" charset="0"/>
                <a:ea typeface="Calibri" charset="0"/>
              </a:rPr>
              <a:t>В 7% случаев банки информируют клиентов о штрафах за просроченный платеж, согласно документам, опубликованным на официальных сайтах банков</a:t>
            </a:r>
            <a:r>
              <a:rPr lang="ru-RU" dirty="0" smtClean="0">
                <a:effectLst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6419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14715380"/>
              </p:ext>
            </p:extLst>
          </p:nvPr>
        </p:nvGraphicFramePr>
        <p:xfrm>
          <a:off x="426150" y="752196"/>
          <a:ext cx="7432390" cy="5907583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183070"/>
                <a:gridCol w="1089771"/>
                <a:gridCol w="1034889"/>
                <a:gridCol w="1089771"/>
                <a:gridCol w="1034889"/>
              </a:tblGrid>
              <a:tr h="1015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Регион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Указание цели взятия кредита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Указание финансового положения заемщика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07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Кредит наличными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Кредитная карта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Кредит наличными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Кредитная карта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</a:tr>
              <a:tr h="240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Волгоградская область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25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70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69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</a:tr>
              <a:tr h="240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Калининградская область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32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89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61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</a:tr>
              <a:tr h="240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Ленинградская область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96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71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</a:tr>
              <a:tr h="240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Москва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64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47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91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89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</a:tr>
              <a:tr h="240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Нижегородская область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</a:tr>
              <a:tr h="240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Омская область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56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</a:tr>
              <a:tr h="240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Пензенская область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90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90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</a:tr>
              <a:tr h="240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Пермский край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83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93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</a:tr>
              <a:tr h="240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Приморский край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85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82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</a:tr>
              <a:tr h="240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Ростовская область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71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58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</a:tr>
              <a:tr h="240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Саратовская область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74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94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</a:tr>
              <a:tr h="240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Свердловская область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29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86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59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</a:tr>
              <a:tr h="240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Ставропольский край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86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27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95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86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</a:tr>
              <a:tr h="240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Тверская область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44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60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</a:tr>
              <a:tr h="240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Хабаровский край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64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75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79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88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</a:tr>
              <a:tr h="240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Челябинская область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53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24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89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</a:tr>
              <a:tr h="240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СРЕДНЕЕ ЗНАЧЕНИЕ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31,85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20,08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70,75</a:t>
                      </a:r>
                      <a:endParaRPr lang="ru-RU" sz="140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72,35</a:t>
                      </a:r>
                      <a:endParaRPr lang="ru-RU" sz="1400" dirty="0">
                        <a:effectLst/>
                        <a:latin typeface="Times New Roman" charset="0"/>
                        <a:ea typeface="Calibri" charset="0"/>
                      </a:endParaRPr>
                    </a:p>
                  </a:txBody>
                  <a:tcPr marL="58567" marR="58567" marT="0" marB="0" anchor="ctr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25443" y="170476"/>
            <a:ext cx="55688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charset="0"/>
                <a:ea typeface="Calibri" charset="0"/>
              </a:rPr>
              <a:t>Финансовое положение заемщика (%)</a:t>
            </a:r>
            <a:r>
              <a:rPr lang="ru-RU" sz="2400" dirty="0" smtClean="0">
                <a:effectLst/>
              </a:rPr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60955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98969"/>
            <a:ext cx="7772400" cy="1609344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Потребители на рынке кредитных услуг: текущая ситуация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6774" y="1908313"/>
            <a:ext cx="7772400" cy="405079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30000"/>
              </a:lnSpc>
            </a:pPr>
            <a:r>
              <a:rPr lang="ru-RU" sz="5500" dirty="0" smtClean="0">
                <a:latin typeface="Arial" pitchFamily="34" charset="0"/>
                <a:cs typeface="Arial" pitchFamily="34" charset="0"/>
              </a:rPr>
              <a:t>По данным ЦБ на 1 февраля 2017</a:t>
            </a:r>
            <a:r>
              <a:rPr lang="ru-RU" sz="5500" dirty="0" smtClean="0">
                <a:latin typeface="Arial" pitchFamily="34" charset="0"/>
                <a:ea typeface="宋体" charset="0"/>
                <a:cs typeface="Arial" pitchFamily="34" charset="0"/>
              </a:rPr>
              <a:t> года размер ссуд с просроченными платежами свыше 90 дней равнялся </a:t>
            </a:r>
            <a:r>
              <a:rPr lang="ru-RU" sz="5500" dirty="0" smtClean="0">
                <a:solidFill>
                  <a:srgbClr val="CC0000"/>
                </a:solidFill>
                <a:latin typeface="Arial" pitchFamily="34" charset="0"/>
                <a:ea typeface="宋体" charset="0"/>
                <a:cs typeface="Arial" pitchFamily="34" charset="0"/>
              </a:rPr>
              <a:t>992,6 млрд руб., </a:t>
            </a:r>
            <a:r>
              <a:rPr lang="ru-RU" sz="5500" dirty="0" smtClean="0">
                <a:latin typeface="Arial" pitchFamily="34" charset="0"/>
                <a:ea typeface="宋体" charset="0"/>
                <a:cs typeface="Arial" pitchFamily="34" charset="0"/>
              </a:rPr>
              <a:t>что составило </a:t>
            </a:r>
            <a:r>
              <a:rPr lang="ru-RU" sz="5500" b="1" dirty="0" smtClean="0">
                <a:latin typeface="Arial" pitchFamily="34" charset="0"/>
                <a:ea typeface="宋体" charset="0"/>
                <a:cs typeface="Arial" pitchFamily="34" charset="0"/>
              </a:rPr>
              <a:t>9,5% кредитов</a:t>
            </a:r>
            <a:r>
              <a:rPr lang="ru-RU" sz="5500" dirty="0" smtClean="0">
                <a:latin typeface="Arial" pitchFamily="34" charset="0"/>
                <a:ea typeface="宋体" charset="0"/>
                <a:cs typeface="Arial" pitchFamily="34" charset="0"/>
              </a:rPr>
              <a:t>, выданных физлицам</a:t>
            </a:r>
          </a:p>
          <a:p>
            <a:pPr>
              <a:lnSpc>
                <a:spcPct val="130000"/>
              </a:lnSpc>
            </a:pPr>
            <a:r>
              <a:rPr lang="ru-RU" sz="5500" dirty="0" smtClean="0">
                <a:latin typeface="Arial" pitchFamily="34" charset="0"/>
                <a:cs typeface="Arial" pitchFamily="34" charset="0"/>
              </a:rPr>
              <a:t>В 2015 году у 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35,7%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домохозяйств</a:t>
            </a:r>
            <a:r>
              <a:rPr lang="ru-RU" sz="5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500" dirty="0" smtClean="0">
                <a:latin typeface="Arial" pitchFamily="34" charset="0"/>
                <a:cs typeface="Arial" pitchFamily="34" charset="0"/>
              </a:rPr>
              <a:t>имелась непогашенная задолженность</a:t>
            </a:r>
          </a:p>
          <a:p>
            <a:pPr>
              <a:lnSpc>
                <a:spcPct val="130000"/>
              </a:lnSpc>
            </a:pPr>
            <a:r>
              <a:rPr lang="en-US" sz="55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среднем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российские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семьи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отдают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качестве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оплаты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за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кредит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четверть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ежемесячных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доходов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заемщики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из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наименее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обеспеченных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гру</a:t>
            </a:r>
            <a:r>
              <a:rPr lang="ru-RU" sz="5500" b="1" dirty="0" err="1" smtClean="0">
                <a:latin typeface="Arial" pitchFamily="34" charset="0"/>
                <a:cs typeface="Arial" pitchFamily="34" charset="0"/>
              </a:rPr>
              <a:t>п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п</a:t>
            </a:r>
            <a:r>
              <a:rPr lang="ru-RU" sz="55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34,4%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ежемесячных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доходов</a:t>
            </a:r>
            <a:r>
              <a:rPr lang="ru-RU" sz="55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30000"/>
              </a:lnSpc>
            </a:pP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Наибольший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рост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долговой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нагрузки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с 2013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года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наблюдался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группах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населения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с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доходом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выше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среднего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, а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также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населенных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пунктах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от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10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до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100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тысяч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жителей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, в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семьях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состоящих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из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молодых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людей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до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30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лет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) и в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семьях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пенсионеров</a:t>
            </a:r>
            <a:endParaRPr lang="ru-RU" sz="55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ru-RU" sz="5500" b="1" dirty="0" smtClean="0">
                <a:latin typeface="Arial" pitchFamily="34" charset="0"/>
                <a:cs typeface="Arial" pitchFamily="34" charset="0"/>
              </a:rPr>
              <a:t>Н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аиболее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высокая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текущая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долговая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нагрузка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отношение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ежемесячных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платежей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по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всем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кредитам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к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ежемесячному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доходу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на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01</a:t>
            </a:r>
            <a:r>
              <a:rPr lang="ru-RU" sz="5500" dirty="0" smtClean="0">
                <a:latin typeface="Arial" pitchFamily="34" charset="0"/>
                <a:cs typeface="Arial" pitchFamily="34" charset="0"/>
              </a:rPr>
              <a:t> апреля 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2016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года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по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сравнению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с 01</a:t>
            </a:r>
            <a:r>
              <a:rPr lang="ru-RU" sz="5500" dirty="0" smtClean="0">
                <a:latin typeface="Arial" pitchFamily="34" charset="0"/>
                <a:cs typeface="Arial" pitchFamily="34" charset="0"/>
              </a:rPr>
              <a:t> октября 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2015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года</a:t>
            </a:r>
            <a:r>
              <a:rPr lang="ru-RU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mr-IN" sz="5500" b="1" dirty="0" smtClean="0">
                <a:latin typeface="Arial" pitchFamily="34" charset="0"/>
              </a:rPr>
              <a:t>–</a:t>
            </a:r>
            <a:r>
              <a:rPr lang="ru-RU" sz="5500" b="1" dirty="0" smtClean="0">
                <a:latin typeface="Arial" pitchFamily="34" charset="0"/>
                <a:cs typeface="Arial" pitchFamily="34" charset="0"/>
              </a:rPr>
              <a:t> у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работников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бюджетной</a:t>
            </a: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latin typeface="Arial" pitchFamily="34" charset="0"/>
                <a:cs typeface="Arial" pitchFamily="34" charset="0"/>
              </a:rPr>
              <a:t>сферы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55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фармацевтике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медицине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она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составила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33,56%, в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социальной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сфере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– 33,39%, а в </a:t>
            </a:r>
            <a:r>
              <a:rPr lang="en-US" sz="5500" dirty="0" err="1" smtClean="0">
                <a:latin typeface="Arial" pitchFamily="34" charset="0"/>
                <a:cs typeface="Arial" pitchFamily="34" charset="0"/>
              </a:rPr>
              <a:t>образовании</a:t>
            </a:r>
            <a:r>
              <a:rPr lang="en-US" sz="5500" dirty="0" smtClean="0">
                <a:latin typeface="Arial" pitchFamily="34" charset="0"/>
                <a:cs typeface="Arial" pitchFamily="34" charset="0"/>
              </a:rPr>
              <a:t> – 33,3%</a:t>
            </a:r>
            <a:r>
              <a:rPr lang="ru-RU" sz="55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30000"/>
              </a:lnSpc>
              <a:buNone/>
            </a:pPr>
            <a:r>
              <a:rPr lang="ru-RU" sz="5500" dirty="0" smtClean="0">
                <a:latin typeface="Arial" pitchFamily="34" charset="0"/>
                <a:cs typeface="Arial" pitchFamily="34" charset="0"/>
              </a:rPr>
              <a:t>			</a:t>
            </a:r>
            <a:br>
              <a:rPr lang="ru-RU" sz="5500" dirty="0" smtClean="0">
                <a:latin typeface="Arial" pitchFamily="34" charset="0"/>
                <a:cs typeface="Arial" pitchFamily="34" charset="0"/>
              </a:rPr>
            </a:br>
            <a:endParaRPr lang="ru-RU" sz="55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	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2800" b="1" dirty="0">
                <a:latin typeface="Arial" pitchFamily="34" charset="0"/>
                <a:cs typeface="Arial" pitchFamily="34" charset="0"/>
              </a:rPr>
              <a:t>ПРЕДЛОЖЕНИЯ И РЕКОМЕНДАЦИИ </a:t>
            </a:r>
            <a:br>
              <a:rPr lang="ru-RU" sz="2800" b="1" dirty="0"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atin typeface="Arial" pitchFamily="34" charset="0"/>
                <a:cs typeface="Arial" pitchFamily="34" charset="0"/>
              </a:rPr>
              <a:t>ПО ЗАЩИТЕ ПРАВ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ПОТРЕБИТЕЛЕЙ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861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9650" y="142372"/>
            <a:ext cx="8463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dirty="0" smtClean="0">
                <a:effectLst/>
                <a:latin typeface="Arial" pitchFamily="34" charset="0"/>
                <a:ea typeface="Calibri" charset="0"/>
                <a:cs typeface="Arial" pitchFamily="34" charset="0"/>
              </a:rPr>
              <a:t>Внесение изменений и дополнений в законодательство, обеспечивающих предоставление финансовой организацией потребителю достоверной,  понятной и практически полезной информации о полной стоимости кредита.</a:t>
            </a:r>
            <a:endParaRPr lang="ru-RU" dirty="0">
              <a:effectLst/>
              <a:latin typeface="Arial" pitchFamily="34" charset="0"/>
              <a:ea typeface="Calibri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684" y="1852081"/>
            <a:ext cx="825174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dirty="0">
                <a:latin typeface="Arial" pitchFamily="34" charset="0"/>
                <a:ea typeface="Calibri" charset="0"/>
                <a:cs typeface="Arial" pitchFamily="34" charset="0"/>
              </a:rPr>
              <a:t>Т</a:t>
            </a:r>
            <a:r>
              <a:rPr lang="ru-RU" dirty="0" smtClean="0">
                <a:effectLst/>
                <a:latin typeface="Arial" pitchFamily="34" charset="0"/>
                <a:ea typeface="Calibri" charset="0"/>
                <a:cs typeface="Arial" pitchFamily="34" charset="0"/>
              </a:rPr>
              <a:t>ребование сообщать заемщику не только значение ПСК, но и состав и структуру платежей, из которых конкретная величина ПСК складывается, в том числе, с учетом различных условий</a:t>
            </a:r>
            <a:r>
              <a:rPr lang="ru-RU" dirty="0" smtClean="0"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indent="-342900" algn="just">
              <a:buFont typeface="+mj-lt"/>
              <a:buAutoNum type="arabicPeriod"/>
            </a:pPr>
            <a:endParaRPr lang="ru-RU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latin typeface="Arial" pitchFamily="34" charset="0"/>
                <a:ea typeface="Calibri" charset="0"/>
                <a:cs typeface="Arial" pitchFamily="34" charset="0"/>
              </a:rPr>
              <a:t>З</a:t>
            </a:r>
            <a:r>
              <a:rPr lang="ru-RU" dirty="0" smtClean="0">
                <a:effectLst/>
                <a:latin typeface="Arial" pitchFamily="34" charset="0"/>
                <a:ea typeface="Calibri" charset="0"/>
                <a:cs typeface="Arial" pitchFamily="34" charset="0"/>
              </a:rPr>
              <a:t>аконодательство о правилах расчета ПСК должно быть дополнено положением о том, что кредитующая организация разъясняет потребителю в доступной ему форме структуру и порядок расчета ПСК согласно заключаемому потребителем конкретному кредитному договору, знакомит потребителя с возможными сценариями заключения и обслуживания договора потребителем, влияющими на величину ПСК, а также учитывает в расчете ПСК все платежи (или особенности платежей) потребителя в пользу банка, связанные с заключением и обслуживанием кредитного договора.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74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571" y="132522"/>
            <a:ext cx="87537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dirty="0" smtClean="0">
                <a:effectLst/>
                <a:latin typeface="Arial" pitchFamily="34" charset="0"/>
                <a:ea typeface="Calibri" charset="0"/>
                <a:cs typeface="Arial" pitchFamily="34" charset="0"/>
              </a:rPr>
              <a:t>Выявление в законодательстве положений, устанавливающих права потребителя, не подкрепленных механизмами их реализации, а также положений, которые могут вводить потребителя в заблуждение относительно его прав. </a:t>
            </a:r>
            <a:endParaRPr lang="ru-RU" dirty="0">
              <a:effectLst/>
              <a:latin typeface="Arial" pitchFamily="34" charset="0"/>
              <a:ea typeface="Calibri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9570" y="1921564"/>
            <a:ext cx="875370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228600" algn="just"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effectLst/>
                <a:latin typeface="Arial" pitchFamily="34" charset="0"/>
                <a:ea typeface="Calibri" charset="0"/>
                <a:cs typeface="Arial" pitchFamily="34" charset="0"/>
              </a:rPr>
              <a:t>Большинство кредитных договоров с потребителями заключается на основании оферты заемщика, что лишает правило «5 дней» смысла,  поскольку согласно закону оферта не может быть отозвана.</a:t>
            </a:r>
            <a:endParaRPr lang="ru-RU" dirty="0">
              <a:latin typeface="Arial" pitchFamily="34" charset="0"/>
              <a:ea typeface="Calibri" charset="0"/>
              <a:cs typeface="Arial" pitchFamily="34" charset="0"/>
            </a:endParaRPr>
          </a:p>
          <a:p>
            <a:pPr marL="685800" indent="-228600" algn="just">
              <a:spcAft>
                <a:spcPts val="0"/>
              </a:spcAft>
              <a:buFont typeface="+mj-lt"/>
              <a:buAutoNum type="arabicPeriod"/>
            </a:pPr>
            <a:endParaRPr lang="ru-RU" dirty="0" smtClean="0">
              <a:effectLst/>
              <a:latin typeface="Arial" pitchFamily="34" charset="0"/>
              <a:ea typeface="Calibri" charset="0"/>
              <a:cs typeface="Arial" pitchFamily="34" charset="0"/>
            </a:endParaRPr>
          </a:p>
          <a:p>
            <a:pPr marL="685800" indent="-228600"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effectLst/>
                <a:latin typeface="Arial" pitchFamily="34" charset="0"/>
                <a:ea typeface="Calibri" charset="0"/>
                <a:cs typeface="Arial" pitchFamily="34" charset="0"/>
              </a:rPr>
              <a:t>Возврат страховой комиссии, взимаемой заключающим договор банком (комиссия банка за подключение потребителя к программе страхования может на порядок превышать страховую премию),  при расторжении договора рекомендациями не предусмотрен.</a:t>
            </a:r>
            <a:br>
              <a:rPr lang="ru-RU" dirty="0" smtClean="0">
                <a:effectLst/>
                <a:latin typeface="Arial" pitchFamily="34" charset="0"/>
                <a:ea typeface="Calibri" charset="0"/>
                <a:cs typeface="Arial" pitchFamily="34" charset="0"/>
              </a:rPr>
            </a:br>
            <a:endParaRPr lang="ru-RU" dirty="0" smtClean="0">
              <a:effectLst/>
              <a:latin typeface="Arial" pitchFamily="34" charset="0"/>
              <a:ea typeface="Calibri" charset="0"/>
              <a:cs typeface="Arial" pitchFamily="34" charset="0"/>
            </a:endParaRPr>
          </a:p>
          <a:p>
            <a:pPr marL="685800" indent="-228600" algn="just"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effectLst/>
                <a:latin typeface="Arial" pitchFamily="34" charset="0"/>
                <a:ea typeface="Calibri" charset="0"/>
                <a:cs typeface="Arial" pitchFamily="34" charset="0"/>
              </a:rPr>
              <a:t>Регулирование верхней границы полной стоимости кредита приводит к навязыванию банками потребителям дополнительных услуг, с учетом стоимости которых фактическая ПСК для индивидуального кредитного договора (как отмечалось выше) возрастает от 1,5 до 2,5 раза относительно заявленной в договоре.</a:t>
            </a:r>
            <a:endParaRPr lang="ru-RU" dirty="0">
              <a:effectLst/>
              <a:latin typeface="Arial" pitchFamily="34" charset="0"/>
              <a:ea typeface="Calibri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91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6737" y="187745"/>
            <a:ext cx="84657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dirty="0" smtClean="0">
                <a:effectLst/>
                <a:latin typeface="Arial" pitchFamily="34" charset="0"/>
                <a:ea typeface="Calibri" charset="0"/>
                <a:cs typeface="Arial" pitchFamily="34" charset="0"/>
              </a:rPr>
              <a:t>Обеспечение следования кредитующих организаций принципам ответственного кредитования при предоставлении всех видов кредитов</a:t>
            </a:r>
            <a:endParaRPr lang="ru-RU" dirty="0">
              <a:effectLst/>
              <a:latin typeface="Arial" pitchFamily="34" charset="0"/>
              <a:ea typeface="Calibri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3963" y="1384994"/>
            <a:ext cx="815848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dirty="0">
                <a:latin typeface="Arial" pitchFamily="34" charset="0"/>
                <a:ea typeface="Calibri" charset="0"/>
                <a:cs typeface="Arial" pitchFamily="34" charset="0"/>
              </a:rPr>
              <a:t>И</a:t>
            </a:r>
            <a:r>
              <a:rPr lang="ru-RU" dirty="0" smtClean="0">
                <a:effectLst/>
                <a:latin typeface="Arial" pitchFamily="34" charset="0"/>
                <a:ea typeface="Calibri" charset="0"/>
                <a:cs typeface="Arial" pitchFamily="34" charset="0"/>
              </a:rPr>
              <a:t>нициатором увеличения кредитного лимита может быть только сам заемщик</a:t>
            </a:r>
          </a:p>
          <a:p>
            <a:pPr marL="342900" indent="-342900" algn="just">
              <a:buFont typeface="+mj-lt"/>
              <a:buAutoNum type="arabicPeriod"/>
            </a:pPr>
            <a:endParaRPr lang="ru-RU" dirty="0" smtClean="0">
              <a:latin typeface="Arial" pitchFamily="34" charset="0"/>
              <a:ea typeface="Calibri" charset="0"/>
              <a:cs typeface="Arial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effectLst/>
                <a:latin typeface="Arial" pitchFamily="34" charset="0"/>
                <a:ea typeface="Calibri" charset="0"/>
                <a:cs typeface="Arial" pitchFamily="34" charset="0"/>
              </a:rPr>
              <a:t>Предоставление потребителям услуг по кредитованию должно быть ориентированно на недостаточную финансовую грамотность заемщиков и (или) наличие у заемщиков проблем с обслуживанием уже имеющихся кредитов. </a:t>
            </a:r>
          </a:p>
          <a:p>
            <a:pPr marL="342900" indent="-342900" algn="just">
              <a:buFont typeface="+mj-lt"/>
              <a:buAutoNum type="arabicPeriod"/>
            </a:pPr>
            <a:endParaRPr lang="ru-RU" dirty="0">
              <a:latin typeface="Arial" pitchFamily="34" charset="0"/>
              <a:ea typeface="Calibri" charset="0"/>
              <a:cs typeface="Arial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effectLst/>
                <a:latin typeface="Arial" pitchFamily="34" charset="0"/>
                <a:ea typeface="Calibri" charset="0"/>
                <a:cs typeface="Arial" pitchFamily="34" charset="0"/>
              </a:rPr>
              <a:t>Мониторинг предлагаемых финансовыми организациями кредитных продуктов и ведение базы «недобросовестных практик».</a:t>
            </a:r>
            <a:r>
              <a:rPr lang="ru-RU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effectLst/>
              <a:latin typeface="Arial" pitchFamily="34" charset="0"/>
              <a:ea typeface="Calibri" charset="0"/>
              <a:cs typeface="Arial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dirty="0" smtClean="0">
              <a:latin typeface="Arial" pitchFamily="34" charset="0"/>
              <a:ea typeface="Calibri" charset="0"/>
              <a:cs typeface="Arial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dirty="0">
              <a:latin typeface="Arial" pitchFamily="34" charset="0"/>
              <a:ea typeface="Calibri" charset="0"/>
              <a:cs typeface="Arial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18050" y="877163"/>
            <a:ext cx="4572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charset="0"/>
                <a:ea typeface="Calibri" charset="0"/>
              </a:rPr>
              <a:t>-</a:t>
            </a:r>
            <a:endParaRPr lang="ru-RU" dirty="0">
              <a:effectLst/>
              <a:latin typeface="Times New Roman" charset="0"/>
              <a:ea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761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1804" y="203054"/>
            <a:ext cx="85229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dirty="0" smtClean="0">
                <a:effectLst/>
                <a:latin typeface="Arial" pitchFamily="34" charset="0"/>
                <a:ea typeface="Calibri" charset="0"/>
                <a:cs typeface="Arial" pitchFamily="34" charset="0"/>
              </a:rPr>
              <a:t>Установление для финансовых организаций требования разработки стандартов работы с потребителями как элемента системы управления организацией. </a:t>
            </a:r>
            <a:endParaRPr lang="ru-RU" dirty="0">
              <a:effectLst/>
              <a:latin typeface="Arial" pitchFamily="34" charset="0"/>
              <a:ea typeface="Calibri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1804" y="1833430"/>
            <a:ext cx="841690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effectLst/>
                <a:latin typeface="Arial" pitchFamily="34" charset="0"/>
                <a:ea typeface="Calibri" charset="0"/>
                <a:cs typeface="Arial" pitchFamily="34" charset="0"/>
              </a:rPr>
              <a:t>Установление специальных требований к квалификации и добросовестности сотрудников финансовой организации, непосредственно взаимодействующих с потребителями</a:t>
            </a:r>
          </a:p>
          <a:p>
            <a:pPr marL="342900" indent="-342900" algn="just">
              <a:spcAft>
                <a:spcPts val="0"/>
              </a:spcAft>
              <a:buFont typeface="+mj-lt"/>
              <a:buAutoNum type="arabicPeriod"/>
            </a:pPr>
            <a:endParaRPr lang="ru-RU" dirty="0" smtClean="0">
              <a:effectLst/>
              <a:latin typeface="Arial" pitchFamily="34" charset="0"/>
              <a:ea typeface="Calibri" charset="0"/>
              <a:cs typeface="Arial" pitchFamily="34" charset="0"/>
            </a:endParaRPr>
          </a:p>
          <a:p>
            <a:pPr marL="34290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effectLst/>
                <a:latin typeface="Arial" pitchFamily="34" charset="0"/>
                <a:ea typeface="Calibri" charset="0"/>
                <a:cs typeface="Arial" pitchFamily="34" charset="0"/>
              </a:rPr>
              <a:t>Предупреждение конфликта интересов сотрудников финансовой организации при взаимодействии с потребителями</a:t>
            </a:r>
          </a:p>
          <a:p>
            <a:pPr marL="342900" indent="-342900" algn="just">
              <a:spcAft>
                <a:spcPts val="0"/>
              </a:spcAft>
              <a:buFont typeface="+mj-lt"/>
              <a:buAutoNum type="arabicPeriod"/>
            </a:pPr>
            <a:endParaRPr lang="ru-RU" dirty="0" smtClean="0">
              <a:effectLst/>
              <a:latin typeface="Arial" pitchFamily="34" charset="0"/>
              <a:ea typeface="Calibri" charset="0"/>
              <a:cs typeface="Arial" pitchFamily="34" charset="0"/>
            </a:endParaRPr>
          </a:p>
          <a:p>
            <a:pPr marL="34290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effectLst/>
                <a:latin typeface="Arial" pitchFamily="34" charset="0"/>
                <a:ea typeface="Calibri" charset="0"/>
                <a:cs typeface="Arial" pitchFamily="34" charset="0"/>
              </a:rPr>
              <a:t>Регламентация структуры вознаграждения менеджеров, ответственных за работу с потребителями (например, требование установления такого вознаграждения в зависимости от итогов исполнения кредитных договоров, а не от количества договоров, которые они заключили).</a:t>
            </a:r>
            <a:endParaRPr lang="ru-RU" dirty="0">
              <a:effectLst/>
              <a:latin typeface="Arial" pitchFamily="34" charset="0"/>
              <a:ea typeface="Calibri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780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Международная конфедерация обществ потребителей (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КонфОП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)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latin typeface="Arial" pitchFamily="34" charset="0"/>
                <a:cs typeface="Arial" pitchFamily="34" charset="0"/>
              </a:rPr>
              <a:t>115035, г. Москва, ул. Садовническая, д.20, стр.1, оф.207</a:t>
            </a:r>
            <a:br>
              <a:rPr lang="ru-RU" sz="1600" dirty="0" smtClean="0"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latin typeface="Arial" pitchFamily="34" charset="0"/>
                <a:cs typeface="Arial" pitchFamily="34" charset="0"/>
              </a:rPr>
              <a:t>Телефон +7 (495) 722-16-27</a:t>
            </a:r>
            <a:br>
              <a:rPr lang="ru-RU" sz="1600" dirty="0" smtClean="0">
                <a:latin typeface="Arial" pitchFamily="34" charset="0"/>
                <a:cs typeface="Arial" pitchFamily="34" charset="0"/>
              </a:rPr>
            </a:br>
            <a:r>
              <a:rPr lang="en-US" sz="1600" dirty="0" smtClean="0">
                <a:latin typeface="Arial" pitchFamily="34" charset="0"/>
                <a:cs typeface="Arial" pitchFamily="34" charset="0"/>
              </a:rPr>
              <a:t>www.konfop.ru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170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810012"/>
            <a:ext cx="8229600" cy="530205"/>
          </a:xfrm>
        </p:spPr>
        <p:txBody>
          <a:bodyPr/>
          <a:lstStyle/>
          <a:p>
            <a:r>
              <a:rPr lang="ru-RU" sz="1900" dirty="0"/>
              <a:t>Объем выданных кредитов </a:t>
            </a:r>
            <a:r>
              <a:rPr lang="ru-RU" sz="1900" dirty="0">
                <a:solidFill>
                  <a:schemeClr val="accent2"/>
                </a:solidFill>
              </a:rPr>
              <a:t>растет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333820" y="6464552"/>
            <a:ext cx="629160" cy="365125"/>
          </a:xfrm>
          <a:prstGeom prst="rect">
            <a:avLst/>
          </a:prstGeom>
        </p:spPr>
        <p:txBody>
          <a:bodyPr lIns="80165" tIns="40083" rIns="80165" bIns="40083"/>
          <a:lstStyle/>
          <a:p>
            <a:fld id="{23D704CE-4D68-584A-838A-AE5576E77FBD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33" name="Текст 7"/>
          <p:cNvSpPr txBox="1">
            <a:spLocks/>
          </p:cNvSpPr>
          <p:nvPr/>
        </p:nvSpPr>
        <p:spPr>
          <a:xfrm>
            <a:off x="1260539" y="1859342"/>
            <a:ext cx="7432454" cy="1214484"/>
          </a:xfrm>
          <a:prstGeom prst="rect">
            <a:avLst/>
          </a:prstGeom>
        </p:spPr>
        <p:txBody>
          <a:bodyPr lIns="80155" tIns="40078" rIns="80155" bIns="40078"/>
          <a:lstStyle>
            <a:lvl1pPr marL="373315" indent="-373315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35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1pPr>
            <a:lvl2pPr marL="808850" indent="-311096" algn="l" defTabSz="497754" rtl="0" eaLnBrk="1" latinLnBrk="0" hangingPunct="1">
              <a:spcBef>
                <a:spcPct val="20000"/>
              </a:spcBef>
              <a:buFont typeface="Arial"/>
              <a:buChar char="–"/>
              <a:defRPr sz="30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2pPr>
            <a:lvl3pPr marL="1244384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6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3pPr>
            <a:lvl4pPr marL="1742138" indent="-248877" algn="l" defTabSz="497754" rtl="0" eaLnBrk="1" latinLnBrk="0" hangingPunct="1">
              <a:spcBef>
                <a:spcPct val="20000"/>
              </a:spcBef>
              <a:buFont typeface="Arial"/>
              <a:buChar char="–"/>
              <a:defRPr sz="2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4pPr>
            <a:lvl5pPr marL="2239891" indent="-248877" algn="l" defTabSz="497754" rtl="0" eaLnBrk="1" latinLnBrk="0" hangingPunct="1">
              <a:spcBef>
                <a:spcPct val="20000"/>
              </a:spcBef>
              <a:buFont typeface="Arial"/>
              <a:buChar char="»"/>
              <a:defRPr sz="2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b="1" dirty="0"/>
          </a:p>
        </p:txBody>
      </p:sp>
      <p:sp>
        <p:nvSpPr>
          <p:cNvPr id="37" name="Содержимое 4"/>
          <p:cNvSpPr txBox="1">
            <a:spLocks/>
          </p:cNvSpPr>
          <p:nvPr/>
        </p:nvSpPr>
        <p:spPr>
          <a:xfrm>
            <a:off x="469301" y="4032337"/>
            <a:ext cx="4634452" cy="1459070"/>
          </a:xfrm>
          <a:prstGeom prst="rect">
            <a:avLst/>
          </a:prstGeom>
        </p:spPr>
        <p:txBody>
          <a:bodyPr lIns="87265" tIns="43632" rIns="87265" bIns="43632"/>
          <a:lstStyle>
            <a:lvl1pPr marL="373315" indent="-373315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1pPr>
            <a:lvl2pPr marL="808850" indent="-311096" algn="l" defTabSz="497754" rtl="0" eaLnBrk="1" latinLnBrk="0" hangingPunct="1">
              <a:spcBef>
                <a:spcPct val="20000"/>
              </a:spcBef>
              <a:buFont typeface="Arial"/>
              <a:buChar char="–"/>
              <a:defRPr sz="30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2pPr>
            <a:lvl3pPr marL="1244384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6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3pPr>
            <a:lvl4pPr marL="1742138" indent="-248877" algn="l" defTabSz="497754" rtl="0" eaLnBrk="1" latinLnBrk="0" hangingPunct="1">
              <a:spcBef>
                <a:spcPct val="20000"/>
              </a:spcBef>
              <a:buFont typeface="Arial"/>
              <a:buChar char="–"/>
              <a:defRPr sz="2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4pPr>
            <a:lvl5pPr marL="2239891" indent="-248877" algn="l" defTabSz="497754" rtl="0" eaLnBrk="1" latinLnBrk="0" hangingPunct="1">
              <a:spcBef>
                <a:spcPct val="20000"/>
              </a:spcBef>
              <a:buFont typeface="Arial"/>
              <a:buChar char="»"/>
              <a:defRPr sz="2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</a:rPr>
              <a:t>THE INFORMATION CAMPAIGN WILL CONTRIBUTE TO: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988" y="6119277"/>
            <a:ext cx="8692992" cy="850380"/>
          </a:xfrm>
          <a:prstGeom prst="rect">
            <a:avLst/>
          </a:prstGeom>
          <a:noFill/>
        </p:spPr>
        <p:txBody>
          <a:bodyPr wrap="square" lIns="80155" tIns="40078" rIns="80155" bIns="40078" rtlCol="0">
            <a:spAutoFit/>
          </a:bodyPr>
          <a:lstStyle/>
          <a:p>
            <a:r>
              <a:rPr lang="ru-RU" sz="1400" dirty="0"/>
              <a:t>Источники: Национальное бюро кредитных</a:t>
            </a:r>
          </a:p>
          <a:p>
            <a:r>
              <a:rPr lang="ru-RU" sz="1400" dirty="0"/>
              <a:t> историй (НБКИ</a:t>
            </a:r>
            <a:r>
              <a:rPr lang="ru-RU" dirty="0"/>
              <a:t>)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69989" y="1249922"/>
            <a:ext cx="7265177" cy="357948"/>
          </a:xfrm>
          <a:prstGeom prst="rect">
            <a:avLst/>
          </a:prstGeom>
          <a:noFill/>
        </p:spPr>
        <p:txBody>
          <a:bodyPr wrap="none" lIns="80165" tIns="40083" rIns="80165" bIns="40083" rtlCol="0">
            <a:spAutoFit/>
          </a:bodyPr>
          <a:lstStyle/>
          <a:p>
            <a:r>
              <a:rPr lang="ru-RU" b="1" dirty="0"/>
              <a:t>Динамика выдачи розничных кредитов в 2014-2016 гг., млн. </a:t>
            </a:r>
            <a:r>
              <a:rPr lang="ru-RU" b="1" dirty="0" err="1" smtClean="0"/>
              <a:t>ед</a:t>
            </a:r>
            <a:endParaRPr lang="ru-RU" b="1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269990" y="3987941"/>
            <a:ext cx="3745547" cy="911946"/>
          </a:xfrm>
          <a:prstGeom prst="rect">
            <a:avLst/>
          </a:prstGeom>
          <a:noFill/>
        </p:spPr>
        <p:txBody>
          <a:bodyPr wrap="none" lIns="80165" tIns="40083" rIns="80165" bIns="40083" rtlCol="0">
            <a:spAutoFit/>
          </a:bodyPr>
          <a:lstStyle/>
          <a:p>
            <a:r>
              <a:rPr lang="ru-RU" b="1" dirty="0"/>
              <a:t>Динамика выданных кредитов</a:t>
            </a:r>
            <a:r>
              <a:rPr lang="ru-RU" b="1" dirty="0" smtClean="0"/>
              <a:t>/</a:t>
            </a:r>
          </a:p>
          <a:p>
            <a:r>
              <a:rPr lang="ru-RU" b="1" dirty="0" smtClean="0"/>
              <a:t>займов </a:t>
            </a:r>
            <a:r>
              <a:rPr lang="ru-RU" b="1" dirty="0"/>
              <a:t>по видам </a:t>
            </a:r>
            <a:r>
              <a:rPr lang="ru-RU" b="1" dirty="0" smtClean="0"/>
              <a:t>розничных</a:t>
            </a:r>
          </a:p>
          <a:p>
            <a:r>
              <a:rPr lang="ru-RU" b="1" dirty="0" smtClean="0"/>
              <a:t> </a:t>
            </a:r>
            <a:r>
              <a:rPr lang="ru-RU" b="1" dirty="0"/>
              <a:t>кредитов в 2015-2016 гг., </a:t>
            </a:r>
            <a:r>
              <a:rPr lang="ru-RU" b="1" dirty="0" smtClean="0"/>
              <a:t>%</a:t>
            </a:r>
            <a:endParaRPr lang="ru-RU" dirty="0"/>
          </a:p>
        </p:txBody>
      </p:sp>
      <p:pic>
        <p:nvPicPr>
          <p:cNvPr id="11" name="Изображение 10" descr="Снимок экрана 2016-11-15 в 13.18.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89" y="1626696"/>
            <a:ext cx="4833763" cy="2132065"/>
          </a:xfrm>
          <a:prstGeom prst="rect">
            <a:avLst/>
          </a:prstGeom>
        </p:spPr>
      </p:pic>
      <p:pic>
        <p:nvPicPr>
          <p:cNvPr id="12" name="Изображение 11" descr="Снимок экрана 2016-11-15 в 13.18.5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5981" y="3758761"/>
            <a:ext cx="5338019" cy="305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289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69989" y="342692"/>
            <a:ext cx="8229600" cy="530205"/>
          </a:xfrm>
        </p:spPr>
        <p:txBody>
          <a:bodyPr/>
          <a:lstStyle/>
          <a:p>
            <a:r>
              <a:rPr lang="ru-RU" sz="1900" dirty="0" smtClean="0"/>
              <a:t>Ростовская область</a:t>
            </a:r>
            <a:endParaRPr lang="ru-RU" sz="19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333820" y="6464552"/>
            <a:ext cx="629160" cy="365125"/>
          </a:xfrm>
          <a:prstGeom prst="rect">
            <a:avLst/>
          </a:prstGeom>
        </p:spPr>
        <p:txBody>
          <a:bodyPr lIns="80165" tIns="40083" rIns="80165" bIns="40083"/>
          <a:lstStyle/>
          <a:p>
            <a:fld id="{23D704CE-4D68-584A-838A-AE5576E77FBD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33" name="Текст 7"/>
          <p:cNvSpPr txBox="1">
            <a:spLocks/>
          </p:cNvSpPr>
          <p:nvPr/>
        </p:nvSpPr>
        <p:spPr>
          <a:xfrm>
            <a:off x="1260539" y="1859342"/>
            <a:ext cx="7432454" cy="1214484"/>
          </a:xfrm>
          <a:prstGeom prst="rect">
            <a:avLst/>
          </a:prstGeom>
        </p:spPr>
        <p:txBody>
          <a:bodyPr lIns="80155" tIns="40078" rIns="80155" bIns="40078"/>
          <a:lstStyle>
            <a:lvl1pPr marL="373315" indent="-373315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35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1pPr>
            <a:lvl2pPr marL="808850" indent="-311096" algn="l" defTabSz="497754" rtl="0" eaLnBrk="1" latinLnBrk="0" hangingPunct="1">
              <a:spcBef>
                <a:spcPct val="20000"/>
              </a:spcBef>
              <a:buFont typeface="Arial"/>
              <a:buChar char="–"/>
              <a:defRPr sz="30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2pPr>
            <a:lvl3pPr marL="1244384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6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3pPr>
            <a:lvl4pPr marL="1742138" indent="-248877" algn="l" defTabSz="497754" rtl="0" eaLnBrk="1" latinLnBrk="0" hangingPunct="1">
              <a:spcBef>
                <a:spcPct val="20000"/>
              </a:spcBef>
              <a:buFont typeface="Arial"/>
              <a:buChar char="–"/>
              <a:defRPr sz="2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4pPr>
            <a:lvl5pPr marL="2239891" indent="-248877" algn="l" defTabSz="497754" rtl="0" eaLnBrk="1" latinLnBrk="0" hangingPunct="1">
              <a:spcBef>
                <a:spcPct val="20000"/>
              </a:spcBef>
              <a:buFont typeface="Arial"/>
              <a:buChar char="»"/>
              <a:defRPr sz="2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b="1" dirty="0"/>
          </a:p>
        </p:txBody>
      </p:sp>
      <p:sp>
        <p:nvSpPr>
          <p:cNvPr id="37" name="Содержимое 4"/>
          <p:cNvSpPr txBox="1">
            <a:spLocks/>
          </p:cNvSpPr>
          <p:nvPr/>
        </p:nvSpPr>
        <p:spPr>
          <a:xfrm>
            <a:off x="469300" y="4032338"/>
            <a:ext cx="5219694" cy="344914"/>
          </a:xfrm>
          <a:prstGeom prst="rect">
            <a:avLst/>
          </a:prstGeom>
        </p:spPr>
        <p:txBody>
          <a:bodyPr lIns="87265" tIns="43632" rIns="87265" bIns="43632"/>
          <a:lstStyle>
            <a:lvl1pPr marL="373315" indent="-373315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1pPr>
            <a:lvl2pPr marL="808850" indent="-311096" algn="l" defTabSz="497754" rtl="0" eaLnBrk="1" latinLnBrk="0" hangingPunct="1">
              <a:spcBef>
                <a:spcPct val="20000"/>
              </a:spcBef>
              <a:buFont typeface="Arial"/>
              <a:buChar char="–"/>
              <a:defRPr sz="30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2pPr>
            <a:lvl3pPr marL="1244384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6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3pPr>
            <a:lvl4pPr marL="1742138" indent="-248877" algn="l" defTabSz="497754" rtl="0" eaLnBrk="1" latinLnBrk="0" hangingPunct="1">
              <a:spcBef>
                <a:spcPct val="20000"/>
              </a:spcBef>
              <a:buFont typeface="Arial"/>
              <a:buChar char="–"/>
              <a:defRPr sz="2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4pPr>
            <a:lvl5pPr marL="2239891" indent="-248877" algn="l" defTabSz="497754" rtl="0" eaLnBrk="1" latinLnBrk="0" hangingPunct="1">
              <a:spcBef>
                <a:spcPct val="20000"/>
              </a:spcBef>
              <a:buFont typeface="Arial"/>
              <a:buChar char="»"/>
              <a:defRPr sz="2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</a:rPr>
              <a:t>THE INFORMATION CAMPAIGN WILL CONTRIBUTE TO: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989" y="6464552"/>
            <a:ext cx="8692992" cy="306992"/>
          </a:xfrm>
          <a:prstGeom prst="rect">
            <a:avLst/>
          </a:prstGeom>
          <a:noFill/>
        </p:spPr>
        <p:txBody>
          <a:bodyPr wrap="square" lIns="80155" tIns="40078" rIns="80155" bIns="40078" rtlCol="0">
            <a:spAutoFit/>
          </a:bodyPr>
          <a:lstStyle/>
          <a:p>
            <a:r>
              <a:rPr lang="ru-RU" sz="1400" dirty="0"/>
              <a:t>Источники: ЦБ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59798423"/>
              </p:ext>
            </p:extLst>
          </p:nvPr>
        </p:nvGraphicFramePr>
        <p:xfrm>
          <a:off x="269990" y="872898"/>
          <a:ext cx="8692992" cy="574123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897664"/>
                <a:gridCol w="2897664"/>
                <a:gridCol w="2897664"/>
              </a:tblGrid>
              <a:tr h="675490">
                <a:tc gridSpan="3">
                  <a:txBody>
                    <a:bodyPr/>
                    <a:lstStyle/>
                    <a:p>
                      <a:r>
                        <a:rPr lang="ru-RU" sz="1800" b="1" u="non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Кредиты, предоставленные физическим лицам по состоянию </a:t>
                      </a:r>
                    </a:p>
                    <a:p>
                      <a:r>
                        <a:rPr lang="ru-RU" sz="1800" b="1" u="non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на 1 января 2017 года, млн рублей (в сравнении с 2016 годом)</a:t>
                      </a:r>
                      <a:endParaRPr lang="ru-RU" sz="1800" dirty="0" smtClean="0"/>
                    </a:p>
                  </a:txBody>
                  <a:tcPr marL="78226" marR="78226" marT="41459" marB="41459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39907">
                <a:tc gridSpan="3">
                  <a:txBody>
                    <a:bodyPr/>
                    <a:lstStyle/>
                    <a:p>
                      <a:r>
                        <a:rPr lang="ru-RU" sz="1800" b="1" dirty="0" smtClean="0"/>
                        <a:t>Объем выданных кредитов (с начала года)</a:t>
                      </a:r>
                      <a:endParaRPr lang="ru-RU" sz="1800" b="1" dirty="0"/>
                    </a:p>
                  </a:txBody>
                  <a:tcPr marL="78226" marR="78226" marT="41459" marB="41459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39907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Всего</a:t>
                      </a:r>
                      <a:endParaRPr lang="ru-RU" sz="18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 рублях</a:t>
                      </a:r>
                      <a:endParaRPr lang="ru-RU" sz="18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 валюте и драгметаллах</a:t>
                      </a:r>
                      <a:endParaRPr lang="ru-RU" sz="1800" dirty="0"/>
                    </a:p>
                  </a:txBody>
                  <a:tcPr marL="78226" marR="78226" marT="41459" marB="41459"/>
                </a:tc>
              </a:tr>
              <a:tr h="399085"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</a:rPr>
                        <a:t>166 546 </a:t>
                      </a:r>
                      <a:r>
                        <a:rPr lang="ru-RU" sz="1800" kern="1200" baseline="0" dirty="0" smtClean="0">
                          <a:solidFill>
                            <a:schemeClr val="accent2"/>
                          </a:solidFill>
                        </a:rPr>
                        <a:t>(+33 592)</a:t>
                      </a:r>
                      <a:endParaRPr lang="ru-RU" sz="1800" dirty="0">
                        <a:solidFill>
                          <a:schemeClr val="accent2"/>
                        </a:solidFill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/>
                        <a:t>165 549 </a:t>
                      </a:r>
                      <a:r>
                        <a:rPr lang="ru-RU" sz="1800" kern="1200" dirty="0" smtClean="0">
                          <a:solidFill>
                            <a:srgbClr val="C0504D"/>
                          </a:solidFill>
                        </a:rPr>
                        <a:t>(+32</a:t>
                      </a:r>
                      <a:r>
                        <a:rPr lang="ru-RU" sz="1800" kern="1200" baseline="0" dirty="0" smtClean="0">
                          <a:solidFill>
                            <a:srgbClr val="C0504D"/>
                          </a:solidFill>
                        </a:rPr>
                        <a:t> 980</a:t>
                      </a:r>
                      <a:r>
                        <a:rPr lang="ru-RU" sz="1800" kern="1200" dirty="0" smtClean="0">
                          <a:solidFill>
                            <a:srgbClr val="C0504D"/>
                          </a:solidFill>
                        </a:rPr>
                        <a:t>)</a:t>
                      </a:r>
                      <a:endParaRPr lang="ru-RU" sz="1800" dirty="0">
                        <a:solidFill>
                          <a:srgbClr val="C0504D"/>
                        </a:solidFill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/>
                        <a:t>998 </a:t>
                      </a:r>
                      <a:r>
                        <a:rPr lang="ru-RU" sz="1800" kern="1200" dirty="0" smtClean="0">
                          <a:solidFill>
                            <a:srgbClr val="C0504D"/>
                          </a:solidFill>
                        </a:rPr>
                        <a:t>(+613)</a:t>
                      </a:r>
                      <a:endParaRPr lang="ru-RU" sz="1800" dirty="0">
                        <a:solidFill>
                          <a:srgbClr val="C0504D"/>
                        </a:solidFill>
                      </a:endParaRPr>
                    </a:p>
                  </a:txBody>
                  <a:tcPr marL="78226" marR="78226" marT="41459" marB="41459"/>
                </a:tc>
              </a:tr>
              <a:tr h="399085">
                <a:tc gridSpan="3">
                  <a:txBody>
                    <a:bodyPr/>
                    <a:lstStyle/>
                    <a:p>
                      <a:r>
                        <a:rPr lang="ru-RU" sz="1800" b="1" kern="1200" dirty="0" smtClean="0"/>
                        <a:t>Задолженность</a:t>
                      </a:r>
                      <a:endParaRPr lang="ru-RU" sz="1800" b="1" dirty="0"/>
                    </a:p>
                  </a:txBody>
                  <a:tcPr marL="78226" marR="78226" marT="41459" marB="41459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39907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Всего</a:t>
                      </a:r>
                      <a:endParaRPr lang="ru-RU" sz="18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 рублях</a:t>
                      </a:r>
                      <a:endParaRPr lang="ru-RU" sz="18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 валюте и драгметаллах</a:t>
                      </a:r>
                      <a:endParaRPr lang="ru-RU" sz="1800" dirty="0"/>
                    </a:p>
                  </a:txBody>
                  <a:tcPr marL="78226" marR="78226" marT="41459" marB="41459"/>
                </a:tc>
              </a:tr>
              <a:tr h="708090"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/>
                        <a:t>269 020</a:t>
                      </a:r>
                      <a:r>
                        <a:rPr lang="ru-RU" sz="180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ru-RU" sz="1800" kern="120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 -</a:t>
                      </a:r>
                      <a:r>
                        <a:rPr lang="ru-RU" sz="180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2 762)</a:t>
                      </a:r>
                      <a:r>
                        <a:rPr lang="is-IS" sz="180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	</a:t>
                      </a:r>
                      <a:r>
                        <a:rPr lang="is-IS" sz="1800" kern="1200" dirty="0" smtClean="0"/>
                        <a:t>		</a:t>
                      </a:r>
                      <a:endParaRPr lang="is-I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/>
                        <a:t>267</a:t>
                      </a:r>
                      <a:r>
                        <a:rPr lang="ru-RU" sz="1800" kern="1200" baseline="0" dirty="0" smtClean="0"/>
                        <a:t> 732</a:t>
                      </a:r>
                      <a:r>
                        <a:rPr lang="ru-RU" sz="1800" kern="1200" dirty="0" smtClean="0"/>
                        <a:t> </a:t>
                      </a:r>
                      <a:r>
                        <a:rPr lang="ru-RU" sz="1800" kern="1200" dirty="0" smtClean="0">
                          <a:solidFill>
                            <a:srgbClr val="4F6228"/>
                          </a:solidFill>
                        </a:rPr>
                        <a:t>(</a:t>
                      </a:r>
                      <a:r>
                        <a:rPr lang="ru-RU" sz="1800" kern="1200" baseline="0" dirty="0" smtClean="0">
                          <a:solidFill>
                            <a:srgbClr val="4F6228"/>
                          </a:solidFill>
                        </a:rPr>
                        <a:t> -3 887)</a:t>
                      </a:r>
                      <a:endParaRPr lang="ru-RU" sz="1800" dirty="0">
                        <a:solidFill>
                          <a:srgbClr val="4F6228"/>
                        </a:solidFill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/>
                        <a:t>1</a:t>
                      </a:r>
                      <a:r>
                        <a:rPr lang="ru-RU" sz="1800" kern="1200" baseline="0" dirty="0" smtClean="0"/>
                        <a:t> 387 </a:t>
                      </a:r>
                      <a:r>
                        <a:rPr lang="ru-RU" sz="1800" kern="1200" dirty="0" smtClean="0">
                          <a:solidFill>
                            <a:srgbClr val="4F6228"/>
                          </a:solidFill>
                        </a:rPr>
                        <a:t>(</a:t>
                      </a:r>
                      <a:r>
                        <a:rPr lang="ru-RU" sz="1800" kern="1200" baseline="0" dirty="0" smtClean="0">
                          <a:solidFill>
                            <a:srgbClr val="4F6228"/>
                          </a:solidFill>
                        </a:rPr>
                        <a:t> -1 126)</a:t>
                      </a:r>
                      <a:endParaRPr lang="ru-RU" sz="1800" dirty="0">
                        <a:solidFill>
                          <a:schemeClr val="accent2"/>
                        </a:solidFill>
                      </a:endParaRPr>
                    </a:p>
                  </a:txBody>
                  <a:tcPr marL="78226" marR="78226" marT="41459" marB="41459"/>
                </a:tc>
              </a:tr>
              <a:tr h="359947">
                <a:tc gridSpan="3">
                  <a:txBody>
                    <a:bodyPr/>
                    <a:lstStyle/>
                    <a:p>
                      <a:r>
                        <a:rPr lang="ru-RU" sz="1800" b="1" dirty="0" smtClean="0"/>
                        <a:t>Просроченная</a:t>
                      </a:r>
                      <a:r>
                        <a:rPr lang="ru-RU" sz="1800" b="1" baseline="0" dirty="0" smtClean="0"/>
                        <a:t> задолженность</a:t>
                      </a:r>
                      <a:endParaRPr lang="ru-RU" sz="1800" b="1" dirty="0"/>
                    </a:p>
                  </a:txBody>
                  <a:tcPr marL="78226" marR="78226" marT="41459" marB="41459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39907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Всего</a:t>
                      </a:r>
                      <a:endParaRPr lang="ru-RU" sz="18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 рублях</a:t>
                      </a:r>
                      <a:endParaRPr lang="ru-RU" sz="18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 валюте и драгметаллах</a:t>
                      </a:r>
                      <a:endParaRPr lang="ru-RU" sz="1800" dirty="0"/>
                    </a:p>
                  </a:txBody>
                  <a:tcPr marL="78226" marR="78226" marT="41459" marB="41459"/>
                </a:tc>
              </a:tr>
              <a:tr h="639907"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/>
                        <a:t>26</a:t>
                      </a:r>
                      <a:r>
                        <a:rPr lang="ru-RU" sz="1800" kern="1200" baseline="0" dirty="0" smtClean="0"/>
                        <a:t> 168</a:t>
                      </a:r>
                      <a:r>
                        <a:rPr lang="ru-RU" sz="1800" kern="1200" dirty="0" smtClean="0"/>
                        <a:t> </a:t>
                      </a:r>
                      <a:r>
                        <a:rPr lang="ru-RU" sz="1800" kern="1200" dirty="0" smtClean="0">
                          <a:solidFill>
                            <a:srgbClr val="C0504D"/>
                          </a:solidFill>
                        </a:rPr>
                        <a:t>(+1</a:t>
                      </a:r>
                      <a:r>
                        <a:rPr lang="ru-RU" sz="1800" kern="1200" baseline="0" dirty="0" smtClean="0">
                          <a:solidFill>
                            <a:srgbClr val="C0504D"/>
                          </a:solidFill>
                        </a:rPr>
                        <a:t> 370</a:t>
                      </a:r>
                      <a:r>
                        <a:rPr lang="ru-RU" sz="1800" kern="1200" dirty="0" smtClean="0">
                          <a:solidFill>
                            <a:srgbClr val="C0504D"/>
                          </a:solidFill>
                        </a:rPr>
                        <a:t>)</a:t>
                      </a:r>
                      <a:endParaRPr lang="is-IS" sz="1800" kern="1200" dirty="0" smtClean="0">
                        <a:solidFill>
                          <a:srgbClr val="C0504D"/>
                        </a:solidFill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/>
                        <a:t>25</a:t>
                      </a:r>
                      <a:r>
                        <a:rPr lang="ru-RU" sz="1800" kern="1200" baseline="0" dirty="0" smtClean="0"/>
                        <a:t> 743</a:t>
                      </a:r>
                      <a:r>
                        <a:rPr lang="ru-RU" sz="1800" kern="1200" dirty="0" smtClean="0"/>
                        <a:t> </a:t>
                      </a:r>
                      <a:r>
                        <a:rPr lang="ru-RU" sz="1800" kern="1200" dirty="0" smtClean="0">
                          <a:solidFill>
                            <a:srgbClr val="C0504D"/>
                          </a:solidFill>
                        </a:rPr>
                        <a:t>(+1</a:t>
                      </a:r>
                      <a:r>
                        <a:rPr lang="ru-RU" sz="1800" kern="1200" baseline="0" dirty="0" smtClean="0">
                          <a:solidFill>
                            <a:srgbClr val="C0504D"/>
                          </a:solidFill>
                        </a:rPr>
                        <a:t> 387</a:t>
                      </a:r>
                      <a:r>
                        <a:rPr lang="ru-RU" sz="1800" kern="1200" dirty="0" smtClean="0">
                          <a:solidFill>
                            <a:srgbClr val="C0504D"/>
                          </a:solidFill>
                        </a:rPr>
                        <a:t>)</a:t>
                      </a:r>
                      <a:endParaRPr lang="ru-RU" sz="1800" dirty="0">
                        <a:solidFill>
                          <a:srgbClr val="C0504D"/>
                        </a:solidFill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/>
                        <a:t>425 </a:t>
                      </a:r>
                      <a:r>
                        <a:rPr lang="ru-RU" sz="1800" kern="1200" dirty="0" smtClean="0">
                          <a:solidFill>
                            <a:srgbClr val="C0504D"/>
                          </a:solidFill>
                        </a:rPr>
                        <a:t>(+24)</a:t>
                      </a:r>
                      <a:endParaRPr lang="ru-RU" sz="1800" dirty="0">
                        <a:solidFill>
                          <a:srgbClr val="C0504D"/>
                        </a:solidFill>
                      </a:endParaRPr>
                    </a:p>
                  </a:txBody>
                  <a:tcPr marL="78226" marR="78226" marT="41459" marB="4145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8560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9807"/>
            <a:ext cx="8229600" cy="530205"/>
          </a:xfrm>
        </p:spPr>
        <p:txBody>
          <a:bodyPr/>
          <a:lstStyle/>
          <a:p>
            <a:r>
              <a:rPr lang="ru-RU" sz="1900" dirty="0"/>
              <a:t>Структура заемщиков (по состоянию на 1 ноября 2016 года)</a:t>
            </a:r>
            <a:endParaRPr lang="ru-RU" sz="1900" dirty="0">
              <a:solidFill>
                <a:schemeClr val="accent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333820" y="6464552"/>
            <a:ext cx="629160" cy="365125"/>
          </a:xfrm>
          <a:prstGeom prst="rect">
            <a:avLst/>
          </a:prstGeom>
        </p:spPr>
        <p:txBody>
          <a:bodyPr lIns="80165" tIns="40083" rIns="80165" bIns="40083"/>
          <a:lstStyle/>
          <a:p>
            <a:fld id="{23D704CE-4D68-584A-838A-AE5576E77FBD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33" name="Текст 7"/>
          <p:cNvSpPr txBox="1">
            <a:spLocks/>
          </p:cNvSpPr>
          <p:nvPr/>
        </p:nvSpPr>
        <p:spPr>
          <a:xfrm>
            <a:off x="1260539" y="1859342"/>
            <a:ext cx="7432454" cy="1214484"/>
          </a:xfrm>
          <a:prstGeom prst="rect">
            <a:avLst/>
          </a:prstGeom>
        </p:spPr>
        <p:txBody>
          <a:bodyPr lIns="80155" tIns="40078" rIns="80155" bIns="40078"/>
          <a:lstStyle>
            <a:lvl1pPr marL="373315" indent="-373315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35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1pPr>
            <a:lvl2pPr marL="808850" indent="-311096" algn="l" defTabSz="497754" rtl="0" eaLnBrk="1" latinLnBrk="0" hangingPunct="1">
              <a:spcBef>
                <a:spcPct val="20000"/>
              </a:spcBef>
              <a:buFont typeface="Arial"/>
              <a:buChar char="–"/>
              <a:defRPr sz="30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2pPr>
            <a:lvl3pPr marL="1244384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6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3pPr>
            <a:lvl4pPr marL="1742138" indent="-248877" algn="l" defTabSz="497754" rtl="0" eaLnBrk="1" latinLnBrk="0" hangingPunct="1">
              <a:spcBef>
                <a:spcPct val="20000"/>
              </a:spcBef>
              <a:buFont typeface="Arial"/>
              <a:buChar char="–"/>
              <a:defRPr sz="2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4pPr>
            <a:lvl5pPr marL="2239891" indent="-248877" algn="l" defTabSz="497754" rtl="0" eaLnBrk="1" latinLnBrk="0" hangingPunct="1">
              <a:spcBef>
                <a:spcPct val="20000"/>
              </a:spcBef>
              <a:buFont typeface="Arial"/>
              <a:buChar char="»"/>
              <a:defRPr sz="2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b="1" dirty="0"/>
          </a:p>
        </p:txBody>
      </p:sp>
      <p:sp>
        <p:nvSpPr>
          <p:cNvPr id="37" name="Содержимое 4"/>
          <p:cNvSpPr txBox="1">
            <a:spLocks/>
          </p:cNvSpPr>
          <p:nvPr/>
        </p:nvSpPr>
        <p:spPr>
          <a:xfrm>
            <a:off x="469301" y="4032337"/>
            <a:ext cx="4634452" cy="1459070"/>
          </a:xfrm>
          <a:prstGeom prst="rect">
            <a:avLst/>
          </a:prstGeom>
        </p:spPr>
        <p:txBody>
          <a:bodyPr lIns="87265" tIns="43632" rIns="87265" bIns="43632"/>
          <a:lstStyle>
            <a:lvl1pPr marL="373315" indent="-373315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1pPr>
            <a:lvl2pPr marL="808850" indent="-311096" algn="l" defTabSz="497754" rtl="0" eaLnBrk="1" latinLnBrk="0" hangingPunct="1">
              <a:spcBef>
                <a:spcPct val="20000"/>
              </a:spcBef>
              <a:buFont typeface="Arial"/>
              <a:buChar char="–"/>
              <a:defRPr sz="30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2pPr>
            <a:lvl3pPr marL="1244384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6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3pPr>
            <a:lvl4pPr marL="1742138" indent="-248877" algn="l" defTabSz="497754" rtl="0" eaLnBrk="1" latinLnBrk="0" hangingPunct="1">
              <a:spcBef>
                <a:spcPct val="20000"/>
              </a:spcBef>
              <a:buFont typeface="Arial"/>
              <a:buChar char="–"/>
              <a:defRPr sz="2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4pPr>
            <a:lvl5pPr marL="2239891" indent="-248877" algn="l" defTabSz="497754" rtl="0" eaLnBrk="1" latinLnBrk="0" hangingPunct="1">
              <a:spcBef>
                <a:spcPct val="20000"/>
              </a:spcBef>
              <a:buFont typeface="Arial"/>
              <a:buChar char="»"/>
              <a:defRPr sz="2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</a:rPr>
              <a:t>THE INFORMATION CAMPAIGN WILL CONTRIBUTE TO: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988" y="6321718"/>
            <a:ext cx="8692992" cy="634937"/>
          </a:xfrm>
          <a:prstGeom prst="rect">
            <a:avLst/>
          </a:prstGeom>
          <a:noFill/>
        </p:spPr>
        <p:txBody>
          <a:bodyPr wrap="square" lIns="80155" tIns="40078" rIns="80155" bIns="40078" rtlCol="0">
            <a:spAutoFit/>
          </a:bodyPr>
          <a:lstStyle/>
          <a:p>
            <a:r>
              <a:rPr lang="ru-RU" sz="1400" dirty="0"/>
              <a:t>Источник: Национальное бюро кредитных историй (НБКИ</a:t>
            </a:r>
            <a:r>
              <a:rPr lang="ru-RU" dirty="0"/>
              <a:t>)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66825" y="1836033"/>
            <a:ext cx="161896" cy="357948"/>
          </a:xfrm>
          <a:prstGeom prst="rect">
            <a:avLst/>
          </a:prstGeom>
          <a:noFill/>
        </p:spPr>
        <p:txBody>
          <a:bodyPr wrap="none" lIns="80165" tIns="40083" rIns="80165" bIns="40083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63274454"/>
              </p:ext>
            </p:extLst>
          </p:nvPr>
        </p:nvGraphicFramePr>
        <p:xfrm>
          <a:off x="188164" y="892509"/>
          <a:ext cx="8799222" cy="459535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186258"/>
                <a:gridCol w="1196632"/>
                <a:gridCol w="1007689"/>
                <a:gridCol w="1180887"/>
                <a:gridCol w="1023435"/>
                <a:gridCol w="1196632"/>
                <a:gridCol w="1007689"/>
              </a:tblGrid>
              <a:tr h="400358">
                <a:tc rowSpan="2"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 smtClean="0">
                          <a:latin typeface="Arial"/>
                          <a:cs typeface="Arial"/>
                        </a:rPr>
                        <a:t>По задолженности</a:t>
                      </a:r>
                      <a:endParaRPr lang="ru-RU" sz="15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 gridSpan="2">
                  <a:txBody>
                    <a:bodyPr/>
                    <a:lstStyle/>
                    <a:p>
                      <a:r>
                        <a:rPr lang="nb-NO" sz="1500" kern="1200" dirty="0" smtClean="0">
                          <a:latin typeface="Arial"/>
                          <a:cs typeface="Arial"/>
                        </a:rPr>
                        <a:t>01.11.2015</a:t>
                      </a:r>
                      <a:endParaRPr lang="ru-RU" sz="15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500" dirty="0" smtClean="0">
                          <a:latin typeface="Arial"/>
                          <a:cs typeface="Arial"/>
                        </a:rPr>
                        <a:t>01.11.2016</a:t>
                      </a:r>
                      <a:endParaRPr lang="ru-RU" sz="15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500" dirty="0" smtClean="0">
                          <a:latin typeface="Arial"/>
                          <a:cs typeface="Arial"/>
                        </a:rPr>
                        <a:t>Динамика</a:t>
                      </a:r>
                      <a:endParaRPr lang="ru-RU" sz="15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8721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latin typeface="Arial"/>
                          <a:cs typeface="Arial"/>
                        </a:rPr>
                        <a:t>кол-во заемщиков, млн. чел.</a:t>
                      </a:r>
                      <a:endParaRPr lang="ru-RU" sz="1400" b="1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latin typeface="Arial"/>
                          <a:cs typeface="Arial"/>
                        </a:rPr>
                        <a:t>доля в структуре, %</a:t>
                      </a:r>
                      <a:endParaRPr lang="ru-RU" sz="1400" b="1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latin typeface="Arial"/>
                          <a:cs typeface="Arial"/>
                        </a:rPr>
                        <a:t>кол-во заемщиков, млн. чел.</a:t>
                      </a:r>
                      <a:endParaRPr lang="ru-RU" sz="1400" b="1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latin typeface="Arial"/>
                          <a:cs typeface="Arial"/>
                        </a:rPr>
                        <a:t>доля в структуре, %</a:t>
                      </a:r>
                      <a:endParaRPr lang="ru-RU" sz="1400" b="1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latin typeface="Arial"/>
                          <a:cs typeface="Arial"/>
                        </a:rPr>
                        <a:t>кол-во заемщиков, млн. чел.</a:t>
                      </a:r>
                      <a:endParaRPr lang="ru-RU" sz="1400" b="1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latin typeface="Arial"/>
                          <a:cs typeface="Arial"/>
                        </a:rPr>
                        <a:t>доля в структуре, %</a:t>
                      </a:r>
                      <a:endParaRPr lang="ru-RU" sz="1400" b="1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</a:tr>
              <a:tr h="1172406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Arial"/>
                          <a:cs typeface="Arial"/>
                        </a:rPr>
                        <a:t>Меньше 30 тыс. рублей</a:t>
                      </a:r>
                      <a:endParaRPr lang="ru-RU" sz="15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/>
                          <a:cs typeface="Arial"/>
                        </a:rPr>
                        <a:t>12</a:t>
                      </a:r>
                      <a:r>
                        <a:rPr lang="en-US" sz="1600" dirty="0" smtClean="0">
                          <a:latin typeface="Arial"/>
                          <a:cs typeface="Arial"/>
                        </a:rPr>
                        <a:t>,3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fi-FI" sz="1600" b="1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32,94%</a:t>
                      </a:r>
                      <a:r>
                        <a:rPr lang="fi-FI" sz="1600" dirty="0" smtClean="0">
                          <a:latin typeface="Arial"/>
                          <a:cs typeface="Arial"/>
                        </a:rPr>
                        <a:t>		</a:t>
                      </a:r>
                    </a:p>
                    <a:p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/>
                          <a:cs typeface="Arial"/>
                        </a:rPr>
                        <a:t>9,5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600" dirty="0" smtClean="0">
                          <a:latin typeface="Arial"/>
                          <a:cs typeface="Arial"/>
                        </a:rPr>
                        <a:t>26,20%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lang="mr-IN" sz="1600" b="1" dirty="0" smtClean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22,4%</a:t>
                      </a:r>
                      <a:endParaRPr lang="ru-RU" sz="1600" b="1" dirty="0">
                        <a:solidFill>
                          <a:srgbClr val="008000"/>
                        </a:solidFill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lang="mr-IN" sz="1600" b="1" dirty="0" smtClean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6,74%</a:t>
                      </a:r>
                      <a:endParaRPr lang="ru-RU" sz="1600" b="1" dirty="0">
                        <a:solidFill>
                          <a:srgbClr val="008000"/>
                        </a:solidFill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</a:tr>
              <a:tr h="609680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Arial"/>
                          <a:cs typeface="Arial"/>
                        </a:rPr>
                        <a:t>30-100 тыс. рублей</a:t>
                      </a:r>
                      <a:endParaRPr lang="ru-RU" sz="15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/>
                          <a:cs typeface="Arial"/>
                        </a:rPr>
                        <a:t>7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sz="1600" dirty="0" smtClean="0">
                          <a:latin typeface="Arial"/>
                          <a:cs typeface="Arial"/>
                        </a:rPr>
                        <a:t>18,75%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/>
                          <a:cs typeface="Arial"/>
                        </a:rPr>
                        <a:t>7,4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600" dirty="0" smtClean="0">
                          <a:latin typeface="Arial"/>
                          <a:cs typeface="Arial"/>
                        </a:rPr>
                        <a:t>20,27%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sz="1600" dirty="0" smtClean="0">
                          <a:latin typeface="Arial"/>
                          <a:cs typeface="Arial"/>
                        </a:rPr>
                        <a:t>5,4%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sz="1600" dirty="0" smtClean="0">
                          <a:latin typeface="Arial"/>
                          <a:cs typeface="Arial"/>
                        </a:rPr>
                        <a:t>1,52%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</a:tr>
              <a:tr h="609680"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Arial"/>
                          <a:cs typeface="Arial"/>
                        </a:rPr>
                        <a:t>100-500 тыс. рублей</a:t>
                      </a: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/>
                          <a:cs typeface="Arial"/>
                        </a:rPr>
                        <a:t>12,2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dirty="0" smtClean="0">
                          <a:latin typeface="Arial"/>
                          <a:cs typeface="Arial"/>
                        </a:rPr>
                        <a:t>32,73%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/>
                          <a:cs typeface="Arial"/>
                        </a:rPr>
                        <a:t>12,6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sz="1600" b="1" dirty="0" smtClean="0">
                          <a:latin typeface="Arial"/>
                          <a:cs typeface="Arial"/>
                        </a:rPr>
                        <a:t>34,44%</a:t>
                      </a:r>
                      <a:endParaRPr lang="ru-RU" sz="1600" b="1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sz="1600" dirty="0" smtClean="0">
                          <a:latin typeface="Arial"/>
                          <a:cs typeface="Arial"/>
                        </a:rPr>
                        <a:t>2,6%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dirty="0" smtClean="0">
                          <a:latin typeface="Arial"/>
                          <a:cs typeface="Arial"/>
                        </a:rPr>
                        <a:t>1,71%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</a:tr>
              <a:tr h="486313"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Arial"/>
                          <a:cs typeface="Arial"/>
                        </a:rPr>
                        <a:t>500-1500</a:t>
                      </a:r>
                      <a:r>
                        <a:rPr lang="ru-RU" sz="1500" baseline="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1500" dirty="0" smtClean="0">
                          <a:latin typeface="Arial"/>
                          <a:cs typeface="Arial"/>
                        </a:rPr>
                        <a:t>тыс. рублей</a:t>
                      </a:r>
                    </a:p>
                    <a:p>
                      <a:endParaRPr lang="ru-RU" sz="15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/>
                          <a:cs typeface="Arial"/>
                        </a:rPr>
                        <a:t>4,4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sz="1600" dirty="0" smtClean="0">
                          <a:latin typeface="Arial"/>
                          <a:cs typeface="Arial"/>
                        </a:rPr>
                        <a:t>11,84%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/>
                          <a:cs typeface="Arial"/>
                        </a:rPr>
                        <a:t>5,0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sz="1600" dirty="0" smtClean="0">
                          <a:latin typeface="Arial"/>
                          <a:cs typeface="Arial"/>
                        </a:rPr>
                        <a:t>13,72%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sz="1600" dirty="0" smtClean="0">
                          <a:latin typeface="Arial"/>
                          <a:cs typeface="Arial"/>
                        </a:rPr>
                        <a:t>13,0%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sz="1600" dirty="0" smtClean="0">
                          <a:latin typeface="Arial"/>
                          <a:cs typeface="Arial"/>
                        </a:rPr>
                        <a:t>1,88%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</a:tr>
              <a:tr h="486313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Arial"/>
                          <a:cs typeface="Arial"/>
                        </a:rPr>
                        <a:t>Больше 1,5</a:t>
                      </a:r>
                      <a:r>
                        <a:rPr lang="ru-RU" sz="1500" baseline="0" dirty="0" smtClean="0">
                          <a:latin typeface="Arial"/>
                          <a:cs typeface="Arial"/>
                        </a:rPr>
                        <a:t> млн рублей</a:t>
                      </a:r>
                      <a:endParaRPr lang="ru-RU" sz="15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/>
                          <a:cs typeface="Arial"/>
                        </a:rPr>
                        <a:t>1,4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sz="1600" dirty="0" smtClean="0">
                          <a:latin typeface="Arial"/>
                          <a:cs typeface="Arial"/>
                        </a:rPr>
                        <a:t>3,74%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/>
                          <a:cs typeface="Arial"/>
                        </a:rPr>
                        <a:t>2,0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sz="1600" dirty="0" smtClean="0">
                          <a:latin typeface="Arial"/>
                          <a:cs typeface="Arial"/>
                        </a:rPr>
                        <a:t>5,37%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sz="1600" b="1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40,2%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4976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sz="1600" dirty="0" smtClean="0">
                          <a:latin typeface="Arial"/>
                          <a:cs typeface="Arial"/>
                        </a:rPr>
                        <a:t>1,64%</a:t>
                      </a:r>
                      <a:endParaRPr lang="ru-RU" sz="1600" dirty="0">
                        <a:latin typeface="Arial"/>
                        <a:cs typeface="Arial"/>
                      </a:endParaRPr>
                    </a:p>
                  </a:txBody>
                  <a:tcPr marL="78226" marR="78226" marT="41459" marB="4145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2273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46230"/>
            <a:ext cx="7772400" cy="160934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Динамика показателей МФО </a:t>
            </a:r>
            <a:b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целом по России</a:t>
            </a:r>
            <a:b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/на январь 2017 г./</a:t>
            </a:r>
            <a:br>
              <a:rPr lang="ru-RU" sz="2000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300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Источник: НБКИ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300" dirty="0" smtClean="0">
                <a:latin typeface="Arial" pitchFamily="34" charset="0"/>
                <a:cs typeface="Arial" pitchFamily="34" charset="0"/>
              </a:rPr>
            </a:br>
            <a:endParaRPr lang="ru-RU" sz="1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3150704"/>
            <a:ext cx="7772400" cy="405079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30000"/>
              </a:lnSpc>
              <a:buNone/>
            </a:pPr>
            <a:r>
              <a:rPr lang="ru-RU" sz="5500" dirty="0" smtClean="0">
                <a:latin typeface="Arial" pitchFamily="34" charset="0"/>
                <a:cs typeface="Arial" pitchFamily="34" charset="0"/>
              </a:rPr>
              <a:t>	</a:t>
            </a:r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  <a:buNone/>
            </a:pPr>
            <a:r>
              <a:rPr lang="ru-RU" sz="5500" dirty="0" smtClean="0">
                <a:latin typeface="Arial" pitchFamily="34" charset="0"/>
                <a:cs typeface="Arial" pitchFamily="34" charset="0"/>
              </a:rPr>
              <a:t>		</a:t>
            </a:r>
            <a:br>
              <a:rPr lang="ru-RU" sz="5500" dirty="0" smtClean="0">
                <a:latin typeface="Arial" pitchFamily="34" charset="0"/>
                <a:cs typeface="Arial" pitchFamily="34" charset="0"/>
              </a:rPr>
            </a:br>
            <a:endParaRPr lang="ru-RU" sz="5500" dirty="0" smtClean="0">
              <a:latin typeface="Arial" pitchFamily="34" charset="0"/>
              <a:cs typeface="Arial" pitchFamily="34" charset="0"/>
            </a:endParaRPr>
          </a:p>
          <a:p>
            <a:pPr marL="182563" indent="3175">
              <a:buNone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Рост объема займов до зарплаты </a:t>
            </a:r>
            <a:r>
              <a:rPr lang="mr-IN" sz="4000" b="1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почти 75</a:t>
            </a: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% </a:t>
            </a:r>
            <a:r>
              <a:rPr lang="en-US" sz="21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100" b="1" dirty="0" smtClean="0">
                <a:latin typeface="Arial" pitchFamily="34" charset="0"/>
                <a:cs typeface="Arial" pitchFamily="34" charset="0"/>
              </a:rPr>
              <a:t>с октября 2015 года)</a:t>
            </a:r>
            <a:endParaRPr lang="ru-RU" sz="21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sz="2100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85800" y="2633870"/>
          <a:ext cx="8040757" cy="2845848"/>
        </p:xfrm>
        <a:graphic>
          <a:graphicData uri="http://schemas.openxmlformats.org/drawingml/2006/table">
            <a:tbl>
              <a:tblPr/>
              <a:tblGrid>
                <a:gridCol w="1845612"/>
                <a:gridCol w="1210816"/>
                <a:gridCol w="1128527"/>
                <a:gridCol w="999217"/>
                <a:gridCol w="999217"/>
                <a:gridCol w="928684"/>
                <a:gridCol w="928684"/>
              </a:tblGrid>
              <a:tr h="479164">
                <a:tc rowSpan="2"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Тип займов </a:t>
                      </a:r>
                      <a:endParaRPr lang="ru-RU" sz="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Средний размер займа, руб. </a:t>
                      </a:r>
                      <a:endParaRPr lang="ru-RU" sz="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Кол-во </a:t>
                      </a:r>
                      <a:r>
                        <a:rPr lang="ru-RU" sz="1100" b="1" kern="12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действ-х</a:t>
                      </a:r>
                      <a:r>
                        <a:rPr lang="ru-RU" sz="1100" b="1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займов, ед. </a:t>
                      </a:r>
                      <a:endParaRPr lang="ru-RU" sz="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Суммарный объем, млн. руб. </a:t>
                      </a:r>
                      <a:endParaRPr lang="ru-RU" sz="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16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01.10.2015 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01.01.2016 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01.10.2016 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01.01.2017 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</a:tr>
              <a:tr h="59167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Займы на покупку потреб. товаров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31 478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1 122 733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30 856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35 341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60 343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64 860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</a:tr>
              <a:tr h="59167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Микрозаймы (займы до зарплаты)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12 437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2 718 469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28 394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33 810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49 468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49 468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</a:tr>
              <a:tr h="59167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Итого по 2-м типам займов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3 841 202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59 250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69 151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109 811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120 752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Снимок экрана 2017-03-06 в 10.40.3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82944"/>
            <a:ext cx="7254996" cy="4879778"/>
          </a:xfrm>
          <a:prstGeom prst="rect">
            <a:avLst/>
          </a:prstGeom>
        </p:spPr>
      </p:pic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183777" y="248859"/>
            <a:ext cx="8401767" cy="11430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100" b="1" dirty="0">
                <a:solidFill>
                  <a:srgbClr val="000000"/>
                </a:solidFill>
                <a:ea typeface="宋体" charset="0"/>
                <a:cs typeface="Tahoma"/>
              </a:rPr>
              <a:t>Значения полной стоимости потребительских займов МФО (на </a:t>
            </a:r>
            <a:r>
              <a:rPr lang="en-US" sz="2100" b="1" dirty="0">
                <a:solidFill>
                  <a:srgbClr val="000000"/>
                </a:solidFill>
                <a:ea typeface="宋体" charset="0"/>
                <a:cs typeface="Tahoma"/>
              </a:rPr>
              <a:t>II </a:t>
            </a:r>
            <a:r>
              <a:rPr lang="ru-RU" sz="2100" b="1" dirty="0">
                <a:solidFill>
                  <a:srgbClr val="000000"/>
                </a:solidFill>
                <a:ea typeface="宋体" charset="0"/>
                <a:cs typeface="Tahoma"/>
              </a:rPr>
              <a:t>квартал 2017)</a:t>
            </a:r>
            <a:endParaRPr lang="ru-RU" sz="2100" dirty="0">
              <a:solidFill>
                <a:srgbClr val="000000"/>
              </a:solidFill>
              <a:cs typeface="Tahoma"/>
            </a:endParaRPr>
          </a:p>
        </p:txBody>
      </p:sp>
      <p:pic>
        <p:nvPicPr>
          <p:cNvPr id="8" name="Изображение 7" descr="logo-cb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6613" y="1682944"/>
            <a:ext cx="1857182" cy="187180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617821" y="4688983"/>
            <a:ext cx="1843354" cy="503342"/>
          </a:xfrm>
          <a:prstGeom prst="donut">
            <a:avLst>
              <a:gd name="adj" fmla="val 10661"/>
            </a:avLst>
          </a:prstGeom>
          <a:solidFill>
            <a:srgbClr val="FF0000"/>
          </a:solidFill>
        </p:spPr>
        <p:txBody>
          <a:bodyPr wrap="square" lIns="80165" tIns="40083" rIns="80165" bIns="40083" rtlCol="0">
            <a:spAutoFit/>
          </a:bodyPr>
          <a:lstStyle/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5955453" y="4106544"/>
            <a:ext cx="1299543" cy="503342"/>
          </a:xfrm>
          <a:prstGeom prst="donut">
            <a:avLst/>
          </a:prstGeom>
          <a:solidFill>
            <a:srgbClr val="FF0000"/>
          </a:solidFill>
        </p:spPr>
        <p:txBody>
          <a:bodyPr wrap="square" lIns="80165" tIns="40083" rIns="80165" bIns="40083" rtlCol="0">
            <a:spAutoFit/>
          </a:bodyPr>
          <a:lstStyle/>
          <a:p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7461175" y="4106544"/>
            <a:ext cx="1482808" cy="465670"/>
          </a:xfrm>
          <a:prstGeom prst="rect">
            <a:avLst/>
          </a:prstGeom>
          <a:noFill/>
        </p:spPr>
        <p:txBody>
          <a:bodyPr wrap="none" lIns="80165" tIns="40083" rIns="80165" bIns="40083" rtlCol="0">
            <a:spAutoFit/>
          </a:bodyPr>
          <a:lstStyle/>
          <a:p>
            <a:r>
              <a:rPr lang="ru-RU" sz="2500" b="1" dirty="0">
                <a:solidFill>
                  <a:srgbClr val="FF0000"/>
                </a:solidFill>
              </a:rPr>
              <a:t>799,16</a:t>
            </a:r>
            <a:r>
              <a:rPr lang="en-US" sz="2500" b="1" dirty="0">
                <a:solidFill>
                  <a:srgbClr val="FF0000"/>
                </a:solidFill>
              </a:rPr>
              <a:t>%</a:t>
            </a:r>
            <a:endParaRPr lang="ru-RU" sz="25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61175" y="4801504"/>
            <a:ext cx="1482808" cy="465670"/>
          </a:xfrm>
          <a:prstGeom prst="rect">
            <a:avLst/>
          </a:prstGeom>
          <a:noFill/>
        </p:spPr>
        <p:txBody>
          <a:bodyPr wrap="none" lIns="80165" tIns="40083" rIns="80165" bIns="40083" rtlCol="0">
            <a:spAutoFit/>
          </a:bodyPr>
          <a:lstStyle/>
          <a:p>
            <a:r>
              <a:rPr lang="ru-RU" sz="2500" b="1" dirty="0">
                <a:solidFill>
                  <a:srgbClr val="FF0000"/>
                </a:solidFill>
              </a:rPr>
              <a:t>414,13</a:t>
            </a:r>
            <a:r>
              <a:rPr lang="en-US" sz="2500" b="1" dirty="0" smtClean="0">
                <a:solidFill>
                  <a:srgbClr val="FF0000"/>
                </a:solidFill>
              </a:rPr>
              <a:t>%</a:t>
            </a:r>
            <a:endParaRPr lang="ru-RU" sz="2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181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730118"/>
            <a:ext cx="8712968" cy="646321"/>
          </a:xfrm>
          <a:prstGeom prst="rect">
            <a:avLst/>
          </a:prstGeom>
        </p:spPr>
        <p:txBody>
          <a:bodyPr wrap="square" lIns="91428" tIns="45715" rIns="91428" bIns="45715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Значения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полной стоимости потребительского кредита (займа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) </a:t>
            </a: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(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до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30.000 рублей на срок до 1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месяца для МФО)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1" y="5229201"/>
            <a:ext cx="8568952" cy="1477317"/>
          </a:xfrm>
          <a:prstGeom prst="rect">
            <a:avLst/>
          </a:prstGeom>
        </p:spPr>
        <p:txBody>
          <a:bodyPr wrap="square" lIns="91428" tIns="45715" rIns="91428" bIns="45715">
            <a:spAutoFit/>
          </a:bodyPr>
          <a:lstStyle/>
          <a:p>
            <a:r>
              <a:rPr lang="ru-RU" sz="1000" dirty="0"/>
              <a:t>* Среднерыночные значения полной стоимости потребительских кредитов (займов) (ПСК) рассчитаны Банком России в соответствии с Указанием Банка России от 29 апреля 2014 года </a:t>
            </a:r>
            <a:r>
              <a:rPr lang="ru-RU" sz="1000" dirty="0" err="1"/>
              <a:t>No</a:t>
            </a:r>
            <a:r>
              <a:rPr lang="ru-RU" sz="1000" dirty="0"/>
              <a:t> 3249-У «О порядке определения Банком России категорий потребительских кредитов (займов) и о порядке ежеквартального расчета и опубликования среднерыночного </a:t>
            </a:r>
          </a:p>
          <a:p>
            <a:r>
              <a:rPr lang="ru-RU" sz="1000" dirty="0"/>
              <a:t>значения полной стоимости потребительского кредита (займа)».</a:t>
            </a:r>
          </a:p>
          <a:p>
            <a:r>
              <a:rPr lang="ru-RU" sz="1000" dirty="0"/>
              <a:t>** Расчет осуществлен в соответствии с частью 11 статьи 6 Федерального закона от 21 декабря 2013 года </a:t>
            </a:r>
            <a:r>
              <a:rPr lang="ru-RU" sz="1000" dirty="0" err="1"/>
              <a:t>No</a:t>
            </a:r>
            <a:r>
              <a:rPr lang="ru-RU" sz="1000" dirty="0"/>
              <a:t> 353-ФЗ «О потребительском кредите (займе)», согласно которой на момент заключения договора потребительского кредита (займа) ПСК не может превышать рассчитанное Банком России среднерыночное значение ПСК соответствующей  категории потребительского кредита (займа), применяемое в соответствующем календарном квартале, более чем на одну треть.</a:t>
            </a:r>
          </a:p>
          <a:p>
            <a:r>
              <a:rPr lang="ru-RU" sz="1000" dirty="0"/>
              <a:t>Источник: Банк России.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97218094"/>
              </p:ext>
            </p:extLst>
          </p:nvPr>
        </p:nvGraphicFramePr>
        <p:xfrm>
          <a:off x="575556" y="1450409"/>
          <a:ext cx="7933211" cy="37103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4455"/>
                <a:gridCol w="2759378"/>
                <a:gridCol w="2759378"/>
              </a:tblGrid>
              <a:tr h="35324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baseline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71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Среднерыночные 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значения ПСК,</a:t>
                      </a:r>
                      <a:endParaRPr lang="ru-RU" sz="14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(процент)*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Предельные 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значения ПСК,</a:t>
                      </a:r>
                      <a:endParaRPr lang="ru-RU" sz="14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(процент)**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14.11.2014</a:t>
                      </a:r>
                      <a:endParaRPr lang="ru-RU" sz="1400" b="0" i="0" baseline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686,09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13.02.2015</a:t>
                      </a:r>
                      <a:endParaRPr lang="ru-RU" sz="1400" b="0" i="0" baseline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651,31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14.05.2005</a:t>
                      </a:r>
                      <a:endParaRPr lang="ru-RU" sz="1400" b="0" i="0" baseline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642,34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14.08.2015</a:t>
                      </a:r>
                      <a:endParaRPr lang="ru-RU" sz="1400" b="0" i="0" baseline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679,98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906,64</a:t>
                      </a:r>
                      <a:endParaRPr lang="ru-RU" sz="1400" baseline="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13.11.2015</a:t>
                      </a:r>
                      <a:endParaRPr lang="ru-RU" sz="1400" b="0" i="0" baseline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660,16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880,21</a:t>
                      </a:r>
                      <a:endParaRPr lang="ru-RU" sz="1400" baseline="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15.02.2016</a:t>
                      </a:r>
                      <a:endParaRPr lang="ru-RU" sz="1400" b="0" i="0" baseline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605,21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806,95</a:t>
                      </a:r>
                      <a:endParaRPr lang="ru-RU" sz="1400" baseline="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13.05.2016</a:t>
                      </a:r>
                      <a:endParaRPr lang="ru-RU" sz="1400" b="0" i="0" baseline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613,65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818,2</a:t>
                      </a:r>
                      <a:endParaRPr lang="ru-RU" sz="1400" baseline="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16.08.2016</a:t>
                      </a:r>
                      <a:endParaRPr lang="ru-RU" sz="1400" b="0" i="0" baseline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613,18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817,57</a:t>
                      </a:r>
                      <a:endParaRPr lang="ru-RU" sz="1400" baseline="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15.11.2016</a:t>
                      </a:r>
                      <a:endParaRPr lang="ru-RU" sz="1400" b="0" i="0" baseline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596,36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795,15</a:t>
                      </a:r>
                      <a:endParaRPr lang="ru-RU" sz="1400" baseline="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14.02.2017</a:t>
                      </a:r>
                      <a:endParaRPr lang="ru-RU" sz="1400" b="0" i="0" baseline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599,37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799,16</a:t>
                      </a:r>
                      <a:endParaRPr lang="ru-RU" sz="1400" baseline="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4329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98969"/>
            <a:ext cx="7772400" cy="160934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Потребители на рынке кредитных услуг: </a:t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текущая ситуация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6774" y="1421296"/>
            <a:ext cx="7772400" cy="4189939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2100" b="1" dirty="0" smtClean="0">
                <a:latin typeface="Arial" pitchFamily="34" charset="0"/>
                <a:cs typeface="Arial" pitchFamily="34" charset="0"/>
              </a:rPr>
              <a:t>Количество потенциальных банкротов</a:t>
            </a:r>
            <a:br>
              <a:rPr lang="ru-RU" sz="2100" b="1" dirty="0" smtClean="0">
                <a:latin typeface="Arial" pitchFamily="34" charset="0"/>
                <a:cs typeface="Arial" pitchFamily="34" charset="0"/>
              </a:rPr>
            </a:br>
            <a:r>
              <a:rPr lang="ru-RU" sz="2100" dirty="0" smtClean="0">
                <a:latin typeface="Arial" pitchFamily="34" charset="0"/>
                <a:cs typeface="Arial" pitchFamily="34" charset="0"/>
              </a:rPr>
              <a:t>(просроченный долг более чем в 500 тысяч рублей сроком свыше 90 дней (по всем видам розничных кредитов/займов)</a:t>
            </a:r>
            <a:br>
              <a:rPr lang="ru-RU" sz="2100" dirty="0" smtClean="0">
                <a:latin typeface="Arial" pitchFamily="34" charset="0"/>
                <a:cs typeface="Arial" pitchFamily="34" charset="0"/>
              </a:rPr>
            </a:br>
            <a:r>
              <a:rPr lang="ru-RU" sz="1300" dirty="0" smtClean="0">
                <a:latin typeface="Arial" pitchFamily="34" charset="0"/>
                <a:cs typeface="Arial" pitchFamily="34" charset="0"/>
              </a:rPr>
              <a:t>ИСТОЧНИК: НАЦИОНАЛЬНОЕ БЮРО КРЕДИТНЫХ ИСТОРИЙ (НБКИ)</a:t>
            </a:r>
          </a:p>
          <a:p>
            <a:pPr algn="ctr">
              <a:buNone/>
            </a:pPr>
            <a:endParaRPr lang="ru-RU" sz="21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1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30000"/>
              </a:lnSpc>
              <a:buNone/>
            </a:pPr>
            <a:r>
              <a:rPr lang="ru-RU" sz="21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100" dirty="0" smtClean="0">
                <a:latin typeface="Arial" pitchFamily="34" charset="0"/>
                <a:cs typeface="Arial" pitchFamily="34" charset="0"/>
              </a:rPr>
            </a:br>
            <a:endParaRPr lang="ru-RU" sz="21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	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2592502212"/>
              </p:ext>
            </p:extLst>
          </p:nvPr>
        </p:nvGraphicFramePr>
        <p:xfrm>
          <a:off x="1332441" y="2530436"/>
          <a:ext cx="7125759" cy="4327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513</TotalTime>
  <Words>2483</Words>
  <Application>Microsoft Macintosh PowerPoint</Application>
  <PresentationFormat>Экран (4:3)</PresentationFormat>
  <Paragraphs>535</Paragraphs>
  <Slides>25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Дерево</vt:lpstr>
      <vt:lpstr>РЫНОК ФИНАНСОВЫХ УСЛУГ:  КАК ЗАЩИТИТЬ ПРАВА ПОТРЕБИТЕЛЯ?</vt:lpstr>
      <vt:lpstr>Потребители на рынке кредитных услуг: текущая ситуация</vt:lpstr>
      <vt:lpstr>Объем выданных кредитов растет</vt:lpstr>
      <vt:lpstr>Ростовская область</vt:lpstr>
      <vt:lpstr>Структура заемщиков (по состоянию на 1 ноября 2016 года)</vt:lpstr>
      <vt:lpstr>Динамика показателей МФО  в целом по России /на январь 2017 г./  Источник: НБКИ </vt:lpstr>
      <vt:lpstr>Значения полной стоимости потребительских займов МФО (на II квартал 2017)</vt:lpstr>
      <vt:lpstr>Слайд 8</vt:lpstr>
      <vt:lpstr>Потребители на рынке кредитных услуг:  текущая ситуация</vt:lpstr>
      <vt:lpstr>Потребители на рынке кредитных услуг: текущая ситуация  Структура потенциальных банкротов  по типам кредитов %  Источник: Национальное бюро кредитных историй (НБКИ)  </vt:lpstr>
      <vt:lpstr>«абсолютно аморальная практика — ростовщичество в самом хищническом своем проявлении»   Патриарх Кирилл   Государственная Дума, 26 января 2017 года  </vt:lpstr>
      <vt:lpstr>Состояние защиты прав и интересов заёмщиков в России на рынке кредитования </vt:lpstr>
      <vt:lpstr>исследование</vt:lpstr>
      <vt:lpstr>РЫНОК КРЕДИТОВАНИЯ В РОССИИ</vt:lpstr>
      <vt:lpstr>ГИПОТЕЗЫ ИССЛЕДОВАНИЯ</vt:lpstr>
      <vt:lpstr>Слайд 16</vt:lpstr>
      <vt:lpstr>Слайд 17</vt:lpstr>
      <vt:lpstr>Слайд 18</vt:lpstr>
      <vt:lpstr>Слайд 19</vt:lpstr>
      <vt:lpstr>ПРЕДЛОЖЕНИЯ И РЕКОМЕНДАЦИИ  ПО ЗАЩИТЕ ПРАВ ПОТРЕБИТЕЛЕЙ</vt:lpstr>
      <vt:lpstr>Слайд 21</vt:lpstr>
      <vt:lpstr>Слайд 22</vt:lpstr>
      <vt:lpstr>Слайд 23</vt:lpstr>
      <vt:lpstr>Слайд 24</vt:lpstr>
      <vt:lpstr>Международная конфедерация обществ потребителей (КонфОП)  115035, г. Москва, ул. Садовническая, д.20, стр.1, оф.207 Телефон +7 (495) 722-16-27 www.konfop.ru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Состояние защиты прав и интересов заёмщиков в России на рынке кредитования</dc:title>
  <dc:creator>Татьяна Журавлева</dc:creator>
  <cp:lastModifiedBy>Дмитрий</cp:lastModifiedBy>
  <cp:revision>42</cp:revision>
  <dcterms:created xsi:type="dcterms:W3CDTF">2017-01-17T08:53:17Z</dcterms:created>
  <dcterms:modified xsi:type="dcterms:W3CDTF">2017-03-27T10:00:51Z</dcterms:modified>
</cp:coreProperties>
</file>