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1" r:id="rId3"/>
    <p:sldId id="262" r:id="rId4"/>
    <p:sldId id="263" r:id="rId5"/>
    <p:sldId id="259" r:id="rId6"/>
    <p:sldId id="260" r:id="rId7"/>
    <p:sldId id="265" r:id="rId8"/>
    <p:sldId id="257" r:id="rId9"/>
    <p:sldId id="266" r:id="rId10"/>
    <p:sldId id="268" r:id="rId11"/>
    <p:sldId id="270" r:id="rId12"/>
    <p:sldId id="269" r:id="rId13"/>
    <p:sldId id="271" r:id="rId14"/>
    <p:sldId id="272" r:id="rId15"/>
    <p:sldId id="273" r:id="rId16"/>
    <p:sldId id="274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4A73E7E-A341-4AEC-B3BC-A0EB80CBB89B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3E02A20-C927-43C4-A846-7B466F3E5D0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8F02E67915DF2CB90ECBC50BDFEBFB0315ADEE86BAA257586A31DA2800YAl0O" TargetMode="External"/><Relationship Id="rId2" Type="http://schemas.openxmlformats.org/officeDocument/2006/relationships/hyperlink" Target="consultantplus://offline/ref=CEFBAFC7D6642E85594B984C2FE039BF18E607F25424CAC47531340953WBj5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8F6F4681AED21D86761F47BD330B278BC28F6C325C283D1CBAB24ED6A1vCm3O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87055679D713CB211B85E8B70B1C074B3C8B435B901B33FD4F1BDA9117E73E6A219F45F4062F6E18B0L9H" TargetMode="External"/><Relationship Id="rId2" Type="http://schemas.openxmlformats.org/officeDocument/2006/relationships/hyperlink" Target="consultantplus://offline/ref=E286B0596E7C2609B6F8207FA9FEDF8D7DBB497283736BB22AFAD22A53CA9993B47EF23F5E4AC992TEIC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860C461CBA81F34E896140747BFFDCBFAB138D5189CAC2916A5BD6AD9A3F55A96B7A6DA8FDE33253eBLFH" TargetMode="External"/><Relationship Id="rId5" Type="http://schemas.openxmlformats.org/officeDocument/2006/relationships/hyperlink" Target="consultantplus://offline/ref=87055679D713CB211B85E8B70B1C074B3C8B435B901B33FD4F1BDA9117E73E6A219F45F4062F6D18B0L0H" TargetMode="External"/><Relationship Id="rId4" Type="http://schemas.openxmlformats.org/officeDocument/2006/relationships/hyperlink" Target="consultantplus://offline/ref=87055679D713CB211B85E8B70B1C074B3C8B435B901B33FD4F1BDA9117E73E6A219F45F4062F6E1AB0L1H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218650D7004B0087110662B4E28E897F07072D9592CA0711B4B3BA115WBf0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332656"/>
            <a:ext cx="6629400" cy="4113579"/>
          </a:xfrm>
        </p:spPr>
        <p:txBody>
          <a:bodyPr/>
          <a:lstStyle/>
          <a:p>
            <a:r>
              <a:rPr lang="ru-RU" dirty="0" smtClean="0"/>
              <a:t>Защита прав потребителей финансовых услуг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-715337" y="4108595"/>
            <a:ext cx="6598512" cy="329259"/>
          </a:xfrm>
        </p:spPr>
        <p:txBody>
          <a:bodyPr>
            <a:normAutofit/>
          </a:bodyPr>
          <a:lstStyle/>
          <a:p>
            <a:r>
              <a:rPr lang="ru-RU" dirty="0" smtClean="0"/>
              <a:t>Д.э.н., </a:t>
            </a:r>
            <a:r>
              <a:rPr lang="ru-RU" dirty="0" err="1" smtClean="0"/>
              <a:t>к.ю.н</a:t>
            </a:r>
            <a:r>
              <a:rPr lang="ru-RU" dirty="0" smtClean="0"/>
              <a:t>. Епифанова </a:t>
            </a:r>
            <a:r>
              <a:rPr lang="ru-RU" dirty="0" err="1" smtClean="0"/>
              <a:t>татьяна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101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0"/>
            <a:ext cx="7520940" cy="864096"/>
          </a:xfrm>
        </p:spPr>
        <p:txBody>
          <a:bodyPr/>
          <a:lstStyle/>
          <a:p>
            <a:r>
              <a:rPr lang="ru-RU" dirty="0" smtClean="0"/>
              <a:t>Алгоритм действий потребителя при получении кредита (займа)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997512" cy="5496724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+mj-lt"/>
              </a:rPr>
              <a:t>Если кредитор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микрофинансовая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огранизация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– проверить  статус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микрофинансовой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организации  в государственном реестре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микрофинансовых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+mj-lt"/>
              </a:rPr>
              <a:t>организаций</a:t>
            </a:r>
          </a:p>
          <a:p>
            <a:pPr lvl="0">
              <a:buFont typeface="Arial" pitchFamily="34" charset="0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+mj-lt"/>
              </a:rPr>
              <a:t>Определить порядок подачи заявки на предоставление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микрозайма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и порядок ее рассмотрения;</a:t>
            </a:r>
          </a:p>
          <a:p>
            <a:pPr lvl="0" algn="just"/>
            <a:r>
              <a:rPr lang="ru-RU" sz="2000" dirty="0" smtClean="0">
                <a:solidFill>
                  <a:srgbClr val="000000"/>
                </a:solidFill>
                <a:latin typeface="+mj-lt"/>
              </a:rPr>
              <a:t>3. Определить порядок 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заключения договора </a:t>
            </a:r>
            <a:r>
              <a:rPr lang="ru-RU" sz="2000" dirty="0" err="1">
                <a:solidFill>
                  <a:srgbClr val="000000"/>
                </a:solidFill>
                <a:latin typeface="+mj-lt"/>
              </a:rPr>
              <a:t>микрозайма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 и порядок предоставления заемщику графика </a:t>
            </a:r>
            <a:r>
              <a:rPr lang="ru-RU" sz="2000" dirty="0" smtClean="0">
                <a:solidFill>
                  <a:srgbClr val="000000"/>
                </a:solidFill>
                <a:latin typeface="+mj-lt"/>
              </a:rPr>
              <a:t>платежей;</a:t>
            </a:r>
          </a:p>
          <a:p>
            <a:pPr marL="457200" lvl="0" indent="-457200" algn="just">
              <a:buAutoNum type="arabicPeriod" startAt="4"/>
            </a:pPr>
            <a:r>
              <a:rPr lang="ru-RU" sz="2000" dirty="0" smtClean="0">
                <a:latin typeface="+mj-lt"/>
              </a:rPr>
              <a:t>Выяснить полную стоимость кредита</a:t>
            </a:r>
          </a:p>
          <a:p>
            <a:pPr marL="457200" lvl="0" indent="-457200" algn="just">
              <a:buAutoNum type="arabicPeriod" startAt="4"/>
            </a:pPr>
            <a:r>
              <a:rPr lang="ru-RU" sz="2000" dirty="0" smtClean="0">
                <a:latin typeface="+mj-lt"/>
              </a:rPr>
              <a:t>Обратить внимание на штрафные санкции за неисполнение в срок обязательств по погашению кредита (займа)</a:t>
            </a:r>
          </a:p>
          <a:p>
            <a:pPr marL="457200" lvl="0" indent="-457200" algn="just">
              <a:buAutoNum type="arabicPeriod" startAt="4"/>
            </a:pPr>
            <a:r>
              <a:rPr lang="ru-RU" sz="2000" dirty="0" smtClean="0">
                <a:latin typeface="+mj-lt"/>
              </a:rPr>
              <a:t>Обратить внимание на целевое использование займа (кредита)</a:t>
            </a:r>
          </a:p>
          <a:p>
            <a:pPr marL="457200" lvl="0" indent="-457200" algn="just">
              <a:buAutoNum type="arabicPeriod" startAt="4"/>
            </a:pPr>
            <a:r>
              <a:rPr lang="ru-RU" sz="2000" dirty="0" smtClean="0">
                <a:solidFill>
                  <a:srgbClr val="000000"/>
                </a:solidFill>
                <a:latin typeface="+mj-lt"/>
              </a:rPr>
              <a:t>Внимательно </a:t>
            </a:r>
            <a:r>
              <a:rPr lang="ru-RU" sz="2000" dirty="0">
                <a:solidFill>
                  <a:srgbClr val="000000"/>
                </a:solidFill>
                <a:latin typeface="+mj-lt"/>
              </a:rPr>
              <a:t>изучить договор займа (кредита)</a:t>
            </a:r>
          </a:p>
          <a:p>
            <a:pPr>
              <a:buAutoNum type="arabicPeriod"/>
            </a:pPr>
            <a:endParaRPr lang="ru-RU" sz="1800" dirty="0" smtClean="0"/>
          </a:p>
          <a:p>
            <a:pPr>
              <a:buAutoNum type="arabicPeriod"/>
            </a:pPr>
            <a:endParaRPr lang="ru-RU" sz="1800" b="0" dirty="0">
              <a:latin typeface="Arial"/>
            </a:endParaRPr>
          </a:p>
          <a:p>
            <a:pPr>
              <a:buAutoNum type="arabicPeriod"/>
            </a:pPr>
            <a:endParaRPr lang="ru-RU" sz="1800" dirty="0">
              <a:latin typeface="Arial"/>
            </a:endParaRPr>
          </a:p>
          <a:p>
            <a:pPr marL="0" indent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853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r>
              <a:rPr lang="ru-RU" sz="1800" dirty="0" smtClean="0"/>
              <a:t>Алгоритм действий потребителя при вложении денежных средств в банковские и кредитные организации с целью получения дохода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8064896" cy="5328592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2000" dirty="0" smtClean="0"/>
              <a:t>Выяснить надежность инвестиции (есть ли 100%  гарантия сохранности капитала и какими инструментами она обеспечена )</a:t>
            </a:r>
          </a:p>
          <a:p>
            <a:pPr>
              <a:buAutoNum type="arabicPeriod"/>
            </a:pPr>
            <a:r>
              <a:rPr lang="ru-RU" sz="2000" dirty="0" smtClean="0"/>
              <a:t>Выяснить ликвидность инвестиции (предусмотрены ли санкции за досрочное расторжение договора)</a:t>
            </a:r>
          </a:p>
          <a:p>
            <a:pPr>
              <a:buAutoNum type="arabicPeriod"/>
            </a:pPr>
            <a:r>
              <a:rPr lang="ru-RU" sz="2000" dirty="0" smtClean="0"/>
              <a:t>Выяснить доходность инвестиции </a:t>
            </a:r>
          </a:p>
          <a:p>
            <a:pPr>
              <a:buAutoNum type="arabicPeriod"/>
            </a:pPr>
            <a:r>
              <a:rPr lang="ru-RU" sz="2000" dirty="0" smtClean="0"/>
              <a:t>Определить тип инвестиции (консервативная, умеренная, агрессивная)</a:t>
            </a:r>
          </a:p>
          <a:p>
            <a:pPr>
              <a:buAutoNum type="arabicPeriod"/>
            </a:pPr>
            <a:r>
              <a:rPr lang="ru-RU" sz="2000" dirty="0" smtClean="0"/>
              <a:t>Проверить финансовую устойчивость организации (СЧА, обеспеченность собственными средствами, ликвидность)</a:t>
            </a:r>
          </a:p>
          <a:p>
            <a:pPr>
              <a:buAutoNum type="arabicPeriod"/>
            </a:pPr>
            <a:r>
              <a:rPr lang="ru-RU" sz="2000" dirty="0" smtClean="0"/>
              <a:t>Проверить не отозвана ли лицензия (для банковских организаций) и сведения в реестре (для </a:t>
            </a:r>
            <a:r>
              <a:rPr lang="ru-RU" sz="2000" dirty="0" err="1" smtClean="0"/>
              <a:t>микрофинансовых</a:t>
            </a:r>
            <a:r>
              <a:rPr lang="ru-RU" sz="2000" dirty="0" smtClean="0"/>
              <a:t> организаций)</a:t>
            </a:r>
          </a:p>
          <a:p>
            <a:pPr>
              <a:buAutoNum type="arabicPeriod"/>
            </a:pPr>
            <a:r>
              <a:rPr lang="ru-RU" sz="2000" dirty="0" smtClean="0"/>
              <a:t>Проверить наличие финансово-кредитного рейтинга.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426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Гарантии потребителям финансовых услуг </a:t>
            </a:r>
            <a:r>
              <a:rPr lang="ru-RU" dirty="0" err="1" smtClean="0"/>
              <a:t>микрофинансовых</a:t>
            </a:r>
            <a:r>
              <a:rPr lang="ru-RU" dirty="0" smtClean="0"/>
              <a:t> организаций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637472" cy="5568732"/>
          </a:xfrm>
        </p:spPr>
        <p:txBody>
          <a:bodyPr>
            <a:normAutofit/>
          </a:bodyPr>
          <a:lstStyle/>
          <a:p>
            <a:pPr algn="just">
              <a:buAutoNum type="arabicPeriod"/>
            </a:pPr>
            <a:r>
              <a:rPr lang="ru-RU" b="0" dirty="0" smtClean="0">
                <a:latin typeface="Arial"/>
              </a:rPr>
              <a:t>Реестр </a:t>
            </a:r>
            <a:r>
              <a:rPr lang="ru-RU" b="0" dirty="0" err="1">
                <a:latin typeface="Arial"/>
              </a:rPr>
              <a:t>микрофинансовых</a:t>
            </a:r>
            <a:r>
              <a:rPr lang="ru-RU" b="0" dirty="0">
                <a:latin typeface="Arial"/>
              </a:rPr>
              <a:t> </a:t>
            </a:r>
            <a:r>
              <a:rPr lang="ru-RU" b="0" dirty="0" smtClean="0">
                <a:latin typeface="Arial"/>
              </a:rPr>
              <a:t>организаций</a:t>
            </a:r>
          </a:p>
          <a:p>
            <a:pPr lvl="0" algn="just">
              <a:buFont typeface="Arial" pitchFamily="34" charset="0"/>
              <a:buAutoNum type="arabicPeriod"/>
            </a:pPr>
            <a:r>
              <a:rPr lang="ru-RU" b="0" dirty="0">
                <a:solidFill>
                  <a:srgbClr val="000000"/>
                </a:solidFill>
                <a:latin typeface="Arial"/>
              </a:rPr>
              <a:t>Минимальный размер собственных средств (капитала)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микрофинансовой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компании устанавливается в размере 70 миллионов рублей.</a:t>
            </a:r>
          </a:p>
          <a:p>
            <a:pPr algn="just">
              <a:buAutoNum type="arabicPeriod" startAt="3"/>
            </a:pPr>
            <a:r>
              <a:rPr lang="ru-RU" b="0" dirty="0" smtClean="0">
                <a:latin typeface="Arial"/>
              </a:rPr>
              <a:t>Отсутствие обязательств </a:t>
            </a:r>
            <a:r>
              <a:rPr lang="ru-RU" b="0" dirty="0">
                <a:latin typeface="Arial"/>
              </a:rPr>
              <a:t>по договорам займа перед физическими лицами, в том числе индивидуальными предпринимателями, не являющимися его учредителями (участниками, акционерами</a:t>
            </a:r>
            <a:r>
              <a:rPr lang="ru-RU" b="0" dirty="0" smtClean="0">
                <a:latin typeface="Arial"/>
              </a:rPr>
              <a:t>).</a:t>
            </a:r>
          </a:p>
          <a:p>
            <a:pPr algn="just">
              <a:buAutoNum type="arabicPeriod" startAt="3"/>
            </a:pPr>
            <a:r>
              <a:rPr lang="ru-RU" b="0" dirty="0" smtClean="0">
                <a:latin typeface="Arial"/>
              </a:rPr>
              <a:t>Участие в СРО в сфере финансового рынка</a:t>
            </a:r>
          </a:p>
          <a:p>
            <a:pPr algn="just">
              <a:buFontTx/>
              <a:buChar char="-"/>
            </a:pPr>
            <a:endParaRPr lang="ru-RU" b="0" dirty="0">
              <a:latin typeface="Arial"/>
            </a:endParaRPr>
          </a:p>
          <a:p>
            <a:pPr algn="just">
              <a:buFontTx/>
              <a:buChar char="-"/>
            </a:pPr>
            <a:endParaRPr lang="ru-RU" b="0" dirty="0">
              <a:latin typeface="Arial"/>
            </a:endParaRPr>
          </a:p>
          <a:p>
            <a:pPr marL="0" indent="0" algn="just"/>
            <a:endParaRPr lang="ru-RU" b="0" dirty="0" smtClean="0">
              <a:latin typeface="Arial"/>
            </a:endParaRPr>
          </a:p>
          <a:p>
            <a:pPr algn="just">
              <a:buAutoNum type="arabicPeriod" startAt="3"/>
            </a:pPr>
            <a:endParaRPr lang="ru-RU" b="0" dirty="0">
              <a:latin typeface="Arial"/>
            </a:endParaRPr>
          </a:p>
          <a:p>
            <a:pPr algn="just">
              <a:buAutoNum type="arabicPeriod"/>
            </a:pPr>
            <a:endParaRPr lang="ru-RU" b="0" dirty="0">
              <a:latin typeface="Arial"/>
            </a:endParaRPr>
          </a:p>
          <a:p>
            <a:pPr algn="just">
              <a:buAutoNum type="arabicPeriod"/>
            </a:pPr>
            <a:endParaRPr lang="ru-RU" b="0" dirty="0"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63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>
              <a:spcBef>
                <a:spcPts val="800"/>
              </a:spcBef>
            </a:pPr>
            <a:r>
              <a:rPr lang="ru-RU" sz="1800" b="1" cap="none" dirty="0" err="1">
                <a:solidFill>
                  <a:srgbClr val="000000"/>
                </a:solidFill>
                <a:latin typeface="Arial"/>
                <a:ea typeface="+mn-ea"/>
                <a:cs typeface="+mn-cs"/>
              </a:rPr>
              <a:t>Микрофинансовая</a:t>
            </a:r>
            <a:r>
              <a:rPr lang="ru-RU" sz="1800" b="1" cap="none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 организация не вправе в отношении физических лиц:</a:t>
            </a:r>
            <a:br>
              <a:rPr lang="ru-RU" sz="1800" b="1" cap="none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836712"/>
            <a:ext cx="7520940" cy="6120680"/>
          </a:xfrm>
        </p:spPr>
        <p:txBody>
          <a:bodyPr>
            <a:noAutofit/>
          </a:bodyPr>
          <a:lstStyle/>
          <a:p>
            <a:pPr marL="0" lvl="0" indent="0" algn="just"/>
            <a:r>
              <a:rPr lang="ru-RU" b="0" dirty="0" smtClean="0">
                <a:solidFill>
                  <a:srgbClr val="000000"/>
                </a:solidFill>
                <a:latin typeface="Arial"/>
              </a:rPr>
              <a:t>-     увеличивать 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размер процентных ставок и (или) изменять порядок их определения по договорам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микрозайма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 lvl="0" algn="just">
              <a:buFontTx/>
              <a:buChar char="-"/>
            </a:pPr>
            <a:r>
              <a:rPr lang="ru-RU" b="0" dirty="0">
                <a:solidFill>
                  <a:srgbClr val="000000"/>
                </a:solidFill>
                <a:latin typeface="Arial"/>
              </a:rPr>
              <a:t>сокращать срок их действия;</a:t>
            </a:r>
          </a:p>
          <a:p>
            <a:pPr lvl="0" algn="just">
              <a:buFontTx/>
              <a:buChar char="-"/>
            </a:pPr>
            <a:r>
              <a:rPr lang="ru-RU" b="0" dirty="0">
                <a:solidFill>
                  <a:srgbClr val="000000"/>
                </a:solidFill>
                <a:latin typeface="Arial"/>
              </a:rPr>
              <a:t>увеличивать или устанавливать комиссионное вознаграждение этих договоров ;</a:t>
            </a:r>
          </a:p>
          <a:p>
            <a:pPr lvl="0" algn="just">
              <a:buFontTx/>
              <a:buChar char="-"/>
            </a:pPr>
            <a:r>
              <a:rPr lang="ru-RU" b="0" dirty="0">
                <a:solidFill>
                  <a:srgbClr val="000000"/>
                </a:solidFill>
                <a:latin typeface="Arial"/>
              </a:rPr>
              <a:t>применять к заемщику, являющемуся физическим лицом, в том числе к индивидуальному предпринимателю, досрочно полностью или частично возвратившему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микрофинансовой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организации сумму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микрозайма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и предварительно письменно уведомившему о таком намерении </a:t>
            </a:r>
            <a:r>
              <a:rPr lang="ru-RU" b="0" dirty="0" err="1">
                <a:solidFill>
                  <a:srgbClr val="000000"/>
                </a:solidFill>
                <a:latin typeface="Arial"/>
              </a:rPr>
              <a:t>микрофинансовую</a:t>
            </a:r>
            <a:r>
              <a:rPr lang="ru-RU" b="0" dirty="0">
                <a:solidFill>
                  <a:srgbClr val="000000"/>
                </a:solidFill>
                <a:latin typeface="Arial"/>
              </a:rPr>
              <a:t> организацию не менее чем за десять календарных дней, штрафные санкции за досрочный возврат </a:t>
            </a:r>
            <a:r>
              <a:rPr lang="ru-RU" b="0" dirty="0" err="1" smtClean="0">
                <a:solidFill>
                  <a:srgbClr val="000000"/>
                </a:solidFill>
                <a:latin typeface="Arial"/>
              </a:rPr>
              <a:t>микрозайма</a:t>
            </a:r>
            <a:r>
              <a:rPr lang="ru-RU" b="0" dirty="0" smtClean="0">
                <a:solidFill>
                  <a:srgbClr val="000000"/>
                </a:solidFill>
                <a:latin typeface="Arial"/>
              </a:rPr>
              <a:t>;</a:t>
            </a:r>
            <a:endParaRPr lang="ru-RU" b="0" dirty="0">
              <a:solidFill>
                <a:srgbClr val="000000"/>
              </a:solidFill>
              <a:latin typeface="Arial"/>
            </a:endParaRPr>
          </a:p>
          <a:p>
            <a:pPr algn="just">
              <a:buFontTx/>
              <a:buChar char="-"/>
            </a:pPr>
            <a:r>
              <a:rPr lang="ru-RU" b="0" dirty="0" smtClean="0">
                <a:latin typeface="Arial"/>
              </a:rPr>
              <a:t>не </a:t>
            </a:r>
            <a:r>
              <a:rPr lang="ru-RU" b="0" dirty="0">
                <a:latin typeface="Arial"/>
              </a:rPr>
              <a:t>вправе начислять заемщику по договору потребительского займа (заключенному на срок до 1 года) проценты, превышающие трехкратный размер выданного потребительского </a:t>
            </a:r>
            <a:r>
              <a:rPr lang="ru-RU" b="0" dirty="0" smtClean="0">
                <a:latin typeface="Arial"/>
              </a:rPr>
              <a:t>займа;</a:t>
            </a:r>
          </a:p>
          <a:p>
            <a:pPr marL="0" indent="0" algn="just"/>
            <a:r>
              <a:rPr lang="ru-RU" b="0" dirty="0" smtClean="0">
                <a:latin typeface="Arial"/>
              </a:rPr>
              <a:t>- проценты на </a:t>
            </a:r>
            <a:r>
              <a:rPr lang="ru-RU" b="0" dirty="0">
                <a:latin typeface="Arial"/>
              </a:rPr>
              <a:t>не погашенную заемщиком часть суммы основного долга продолжают начисляться только до достижения ими двукратной </a:t>
            </a:r>
            <a:r>
              <a:rPr lang="ru-RU" b="0" dirty="0" smtClean="0">
                <a:latin typeface="Arial"/>
              </a:rPr>
              <a:t>суммы основного долга</a:t>
            </a:r>
            <a:endParaRPr lang="ru-RU" b="0" dirty="0">
              <a:latin typeface="Arial"/>
            </a:endParaRPr>
          </a:p>
          <a:p>
            <a:pPr algn="just"/>
            <a:r>
              <a:rPr lang="ru-RU" b="0" dirty="0" smtClean="0">
                <a:latin typeface="Arial"/>
              </a:rPr>
              <a:t>-  минимальная сумма </a:t>
            </a:r>
            <a:r>
              <a:rPr lang="ru-RU" b="0" dirty="0">
                <a:latin typeface="Arial"/>
              </a:rPr>
              <a:t>денежных средств, привлекаемых МФО от сторонних физических лиц (не менее 1,5 миллионов рублей).</a:t>
            </a:r>
          </a:p>
          <a:p>
            <a:pPr marL="0" indent="0" algn="just"/>
            <a:endParaRPr lang="ru-RU" b="0" dirty="0"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14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797768"/>
          </a:xfrm>
        </p:spPr>
        <p:txBody>
          <a:bodyPr/>
          <a:lstStyle/>
          <a:p>
            <a:r>
              <a:rPr lang="ru-RU" sz="1600" dirty="0">
                <a:latin typeface=""/>
              </a:rPr>
              <a:t>Сравнение </a:t>
            </a:r>
            <a:r>
              <a:rPr lang="ru-RU" sz="1600" dirty="0" err="1">
                <a:latin typeface=""/>
              </a:rPr>
              <a:t>микрофинансовых</a:t>
            </a:r>
            <a:r>
              <a:rPr lang="ru-RU" sz="1600" dirty="0">
                <a:latin typeface=""/>
              </a:rPr>
              <a:t> организаций (МФО) в виде </a:t>
            </a:r>
            <a:r>
              <a:rPr lang="ru-RU" sz="1600" dirty="0" err="1">
                <a:latin typeface=""/>
              </a:rPr>
              <a:t>микрофинансовой</a:t>
            </a:r>
            <a:r>
              <a:rPr lang="ru-RU" sz="1600" dirty="0">
                <a:latin typeface=""/>
              </a:rPr>
              <a:t> компании (МФК) и </a:t>
            </a:r>
            <a:r>
              <a:rPr lang="ru-RU" sz="1600" dirty="0" err="1">
                <a:latin typeface=""/>
              </a:rPr>
              <a:t>микрокредитной</a:t>
            </a:r>
            <a:r>
              <a:rPr lang="ru-RU" sz="1600" dirty="0">
                <a:latin typeface=""/>
              </a:rPr>
              <a:t> компании (МКК) </a:t>
            </a:r>
            <a:endParaRPr lang="ru-RU" sz="1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8557020"/>
              </p:ext>
            </p:extLst>
          </p:nvPr>
        </p:nvGraphicFramePr>
        <p:xfrm>
          <a:off x="251520" y="908721"/>
          <a:ext cx="8784977" cy="5904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762"/>
                <a:gridCol w="2816477"/>
                <a:gridCol w="2965583"/>
                <a:gridCol w="2492155"/>
              </a:tblGrid>
              <a:tr h="59342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"/>
                        </a:rPr>
                        <a:t>Сравнительный признак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"/>
                        </a:rPr>
                        <a:t>МФК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"/>
                        </a:rPr>
                        <a:t>МКК </a:t>
                      </a:r>
                      <a:endParaRPr lang="ru-RU" sz="1200" dirty="0"/>
                    </a:p>
                  </a:txBody>
                  <a:tcPr/>
                </a:tc>
              </a:tr>
              <a:tr h="110233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Предельная сумма </a:t>
                      </a:r>
                      <a:r>
                        <a:rPr lang="ru-RU" sz="1200" b="0" i="0" u="none" strike="noStrike" baseline="0" dirty="0" err="1" smtClean="0">
                          <a:latin typeface="Arial"/>
                        </a:rPr>
                        <a:t>микрозайма</a:t>
                      </a:r>
                      <a:r>
                        <a:rPr lang="ru-RU" sz="1200" b="0" i="0" u="none" strike="noStrike" baseline="0" dirty="0" smtClean="0">
                          <a:latin typeface="Arial"/>
                        </a:rPr>
                        <a:t> физическому лицу (основного долга физического лица перед МФО по договорам </a:t>
                      </a:r>
                      <a:r>
                        <a:rPr lang="ru-RU" sz="1200" b="0" i="0" u="none" strike="noStrike" baseline="0" dirty="0" err="1" smtClean="0">
                          <a:latin typeface="Arial"/>
                        </a:rPr>
                        <a:t>микрозайма</a:t>
                      </a:r>
                      <a:r>
                        <a:rPr lang="ru-RU" sz="1200" b="0" i="0" u="none" strike="noStrike" baseline="0" dirty="0" smtClean="0">
                          <a:latin typeface="Arial"/>
                        </a:rPr>
                        <a:t>)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1 млн руб.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500 тыс. руб.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150317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Предельная сумма </a:t>
                      </a:r>
                      <a:r>
                        <a:rPr lang="ru-RU" sz="1200" b="0" i="0" u="none" strike="noStrike" baseline="0" dirty="0" err="1" smtClean="0">
                          <a:latin typeface="Arial"/>
                        </a:rPr>
                        <a:t>микрозайма</a:t>
                      </a:r>
                      <a:r>
                        <a:rPr lang="ru-RU" sz="1200" b="0" i="0" u="none" strike="noStrike" baseline="0" dirty="0" smtClean="0">
                          <a:latin typeface="Arial"/>
                        </a:rPr>
                        <a:t> юридическому лицу и индивидуальному предпринимателю (основного долга юридического лица или индивидуального предпринимателя перед МФО по договорам </a:t>
                      </a:r>
                      <a:r>
                        <a:rPr lang="ru-RU" sz="1200" b="0" i="0" u="none" strike="noStrike" baseline="0" dirty="0" err="1" smtClean="0">
                          <a:latin typeface="Arial"/>
                        </a:rPr>
                        <a:t>микрозайма</a:t>
                      </a:r>
                      <a:r>
                        <a:rPr lang="ru-RU" sz="1200" b="0" i="0" u="none" strike="noStrike" baseline="0" dirty="0" smtClean="0">
                          <a:latin typeface="Arial"/>
                        </a:rPr>
                        <a:t>)</a:t>
                      </a:r>
                      <a:r>
                        <a:rPr lang="ru-RU" sz="1200" b="0" i="0" u="none" strike="noStrike" baseline="0" smtClean="0">
                          <a:latin typeface="Arial"/>
                        </a:rPr>
                        <a:t>	</a:t>
                      </a:r>
                      <a:endParaRPr lang="ru-RU" sz="12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3 млн руб.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3 млн руб.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27057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Привлечение денежных средств</a:t>
                      </a:r>
                      <a:endParaRPr lang="ru-RU" sz="12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Разрешено</a:t>
                      </a:r>
                    </a:p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- от физических лиц (в </a:t>
                      </a:r>
                      <a:r>
                        <a:rPr lang="ru-RU" sz="1200" b="0" i="0" u="none" strike="noStrike" baseline="0" dirty="0" err="1" smtClean="0">
                          <a:latin typeface="Arial"/>
                        </a:rPr>
                        <a:t>т.ч</a:t>
                      </a:r>
                      <a:r>
                        <a:rPr lang="ru-RU" sz="1200" b="0" i="0" u="none" strike="noStrike" baseline="0" dirty="0" smtClean="0">
                          <a:latin typeface="Arial"/>
                        </a:rPr>
                        <a:t>. индивидуальных предпринимателей), не являющихся учредителями (участниками, акционерами), на сумму не менее 1,5 млн руб.</a:t>
                      </a:r>
                    </a:p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- без ограничений по сумме от юридических лиц и учредителей (участников, акционеров) - физических и юридических лиц.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Запрещено</a:t>
                      </a:r>
                    </a:p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- от физических лиц (в </a:t>
                      </a:r>
                      <a:r>
                        <a:rPr lang="ru-RU" sz="1200" b="0" i="0" u="none" strike="noStrike" baseline="0" dirty="0" err="1" smtClean="0">
                          <a:latin typeface="Arial"/>
                        </a:rPr>
                        <a:t>т.ч</a:t>
                      </a:r>
                      <a:r>
                        <a:rPr lang="ru-RU" sz="1200" b="0" i="0" u="none" strike="noStrike" baseline="0" dirty="0" smtClean="0">
                          <a:latin typeface="Arial"/>
                        </a:rPr>
                        <a:t>. индивидуальных предпринимателей), не являющихся учредителями (участниками, акционерами).</a:t>
                      </a:r>
                    </a:p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Разрешено</a:t>
                      </a:r>
                    </a:p>
                    <a:p>
                      <a:pPr algn="l"/>
                      <a:r>
                        <a:rPr lang="ru-RU" sz="1200" b="0" i="0" u="none" strike="noStrike" baseline="0" dirty="0" smtClean="0">
                          <a:latin typeface="Arial"/>
                        </a:rPr>
                        <a:t>- без ограничения по сумме от юридических лиц и учредителей (участников, акционеров) - физических и юридических лиц.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20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20940" cy="182920"/>
          </a:xfrm>
        </p:spPr>
        <p:txBody>
          <a:bodyPr/>
          <a:lstStyle/>
          <a:p>
            <a:r>
              <a:rPr lang="ru-RU" sz="1400" dirty="0" smtClean="0"/>
              <a:t>Продолжение таблицы</a:t>
            </a:r>
            <a:endParaRPr lang="ru-RU" sz="1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644019"/>
              </p:ext>
            </p:extLst>
          </p:nvPr>
        </p:nvGraphicFramePr>
        <p:xfrm>
          <a:off x="35495" y="764705"/>
          <a:ext cx="9001000" cy="5609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3"/>
                <a:gridCol w="2376264"/>
                <a:gridCol w="3960440"/>
                <a:gridCol w="2016223"/>
              </a:tblGrid>
              <a:tr h="64807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"/>
                        </a:rPr>
                        <a:t>Сравнительный признак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"/>
                        </a:rPr>
                        <a:t>МФК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"/>
                        </a:rPr>
                        <a:t>МКК </a:t>
                      </a:r>
                      <a:endParaRPr lang="ru-RU" sz="14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Размер собственных средств (капитала)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Не менее 70 млн. руб.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Требования отсутствуют.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41124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Выпуск облигаций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Разрешено с учетом ограничений.	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Запрещено</a:t>
                      </a:r>
                      <a:endParaRPr lang="ru-RU" sz="1400" dirty="0"/>
                    </a:p>
                  </a:txBody>
                  <a:tcPr/>
                </a:tc>
              </a:tr>
              <a:tr h="17586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Соблюдение экономических нормативов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а) достаточности собственных средств;</a:t>
                      </a:r>
                    </a:p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б) ликвидности;</a:t>
                      </a:r>
                    </a:p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в) максимального размера риска на одного заемщика или группу связанных заемщиков (вводится с 01.01.2018);</a:t>
                      </a:r>
                    </a:p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г) максимального размера риска на связанное с МФК лицо (группу связанных с МФК) (вводится с 01.01.2018).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а) достаточности собственных средств;</a:t>
                      </a:r>
                    </a:p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б) ликвидности.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75512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Формирование резервов на возможные потери по займам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Обязанность установлена.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Обязанность установлена.</a:t>
                      </a:r>
                    </a:p>
                  </a:txBody>
                  <a:tcPr/>
                </a:tc>
              </a:tr>
              <a:tr h="37556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u="none" strike="noStrike" baseline="0" dirty="0" smtClean="0">
                          <a:latin typeface="Arial"/>
                        </a:rPr>
                        <a:t>Осуществление производственной и торговой деятельности</a:t>
                      </a:r>
                    </a:p>
                    <a:p>
                      <a:pPr algn="l"/>
                      <a:endParaRPr lang="ru-RU" sz="14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u="none" strike="noStrike" baseline="0" dirty="0" smtClean="0">
                          <a:latin typeface="Arial"/>
                        </a:rPr>
                        <a:t>Запрещено.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Разрешено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44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599661"/>
              </p:ext>
            </p:extLst>
          </p:nvPr>
        </p:nvGraphicFramePr>
        <p:xfrm>
          <a:off x="107504" y="476672"/>
          <a:ext cx="8923178" cy="6138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163"/>
                <a:gridCol w="2219770"/>
                <a:gridCol w="1944216"/>
                <a:gridCol w="4408029"/>
              </a:tblGrid>
              <a:tr h="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№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"/>
                        </a:rPr>
                        <a:t>Сравнительный признак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"/>
                        </a:rPr>
                        <a:t>МФК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"/>
                        </a:rPr>
                        <a:t>МКК </a:t>
                      </a:r>
                      <a:endParaRPr lang="ru-RU" sz="1100" dirty="0"/>
                    </a:p>
                  </a:txBody>
                  <a:tcPr/>
                </a:tc>
              </a:tr>
              <a:tr h="127099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9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Делегирование кредитной организации проведения идентификации (упрощенной идентификации) клиента - физического лица</a:t>
                      </a:r>
                    </a:p>
                    <a:p>
                      <a:pPr algn="l"/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Разрешено</a:t>
                      </a:r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Запрещено.</a:t>
                      </a:r>
                    </a:p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Идентификация (упрощенная идентификация) проводится самостоятельно.</a:t>
                      </a:r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</a:tr>
              <a:tr h="1074786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Ежегодный аудит</a:t>
                      </a:r>
                    </a:p>
                    <a:p>
                      <a:pPr algn="l"/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u="none" strike="noStrike" baseline="0" dirty="0" smtClean="0">
                          <a:latin typeface="Arial"/>
                        </a:rPr>
                        <a:t>Обязаны проводить и представлять в Банк России аудиторское заключение о годовой бухгалтерской (финансовой) отчетности.</a:t>
                      </a:r>
                    </a:p>
                    <a:p>
                      <a:pPr algn="l"/>
                      <a:endParaRPr lang="ru-RU" sz="1100" b="1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i="0" u="none" strike="noStrike" baseline="0" dirty="0" smtClean="0">
                          <a:latin typeface="Arial"/>
                        </a:rPr>
                        <a:t>Федеральным 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2"/>
                        </a:rPr>
                        <a:t>законом "О </a:t>
                      </a:r>
                      <a:r>
                        <a:rPr lang="ru-RU" sz="1100" b="1" i="0" u="none" strike="noStrike" baseline="0" dirty="0" err="1" smtClean="0">
                          <a:solidFill>
                            <a:srgbClr val="0000FF"/>
                          </a:solidFill>
                          <a:latin typeface="Arial"/>
                          <a:hlinkClick r:id="rId2"/>
                        </a:rPr>
                        <a:t>микрофинансовой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2"/>
                        </a:rPr>
                        <a:t> деятельности и </a:t>
                      </a:r>
                      <a:r>
                        <a:rPr lang="ru-RU" sz="1100" b="1" i="0" u="none" strike="noStrike" baseline="0" dirty="0" err="1" smtClean="0">
                          <a:solidFill>
                            <a:srgbClr val="0000FF"/>
                          </a:solidFill>
                          <a:latin typeface="Arial"/>
                          <a:hlinkClick r:id="rId2"/>
                        </a:rPr>
                        <a:t>микрофинансовых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2"/>
                        </a:rPr>
                        <a:t> организациях" обязанность не установлена.</a:t>
                      </a:r>
                    </a:p>
                    <a:p>
                      <a:endParaRPr lang="ru-RU" sz="1100" b="1" u="none" dirty="0"/>
                    </a:p>
                  </a:txBody>
                  <a:tcPr/>
                </a:tc>
              </a:tr>
              <a:tr h="124013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Членство в саморегулируемой организации в сфере финансового рынка, объединяющей МФО (СРО)</a:t>
                      </a:r>
                    </a:p>
                    <a:p>
                      <a:pPr algn="l"/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Обязательное членство.</a:t>
                      </a:r>
                    </a:p>
                    <a:p>
                      <a:pPr algn="l"/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Обязательное членство. СРО осуществляют надзор за соблюдением МКК законодательства и нормативных актов Банка России</a:t>
                      </a:r>
                    </a:p>
                    <a:p>
                      <a:pPr algn="l"/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</a:tr>
              <a:tr h="1919686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Надзор Банка России за соблюдением Федерального 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3"/>
                        </a:rPr>
                        <a:t>закона "О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FF"/>
                          </a:solidFill>
                          <a:latin typeface="Arial"/>
                          <a:hlinkClick r:id="rId3"/>
                        </a:rPr>
                        <a:t>микрофинансовой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3"/>
                        </a:rPr>
                        <a:t> деятельности и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FF"/>
                          </a:solidFill>
                          <a:latin typeface="Arial"/>
                          <a:hlinkClick r:id="rId3"/>
                        </a:rPr>
                        <a:t>микрофинансовых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3"/>
                        </a:rPr>
                        <a:t> организациях" </a:t>
                      </a:r>
                    </a:p>
                    <a:p>
                      <a:pPr algn="l"/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Банк России осуществляет постоянный надзор.</a:t>
                      </a:r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Банк России осуществляет надзор в случае:</a:t>
                      </a:r>
                    </a:p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1) МКК не является членом СРО;</a:t>
                      </a:r>
                    </a:p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2) при наличии информации о возможном нарушении МКК Федерального 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4"/>
                        </a:rPr>
                        <a:t>закона "О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FF"/>
                          </a:solidFill>
                          <a:latin typeface="Arial"/>
                          <a:hlinkClick r:id="rId4"/>
                        </a:rPr>
                        <a:t>микрофинансовой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4"/>
                        </a:rPr>
                        <a:t> деятельности и </a:t>
                      </a:r>
                      <a:r>
                        <a:rPr lang="ru-RU" sz="1100" b="0" i="0" u="none" strike="noStrike" baseline="0" dirty="0" err="1" smtClean="0">
                          <a:solidFill>
                            <a:srgbClr val="0000FF"/>
                          </a:solidFill>
                          <a:latin typeface="Arial"/>
                          <a:hlinkClick r:id="rId4"/>
                        </a:rPr>
                        <a:t>микрофинансовых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FF"/>
                          </a:solidFill>
                          <a:latin typeface="Arial"/>
                          <a:hlinkClick r:id="rId4"/>
                        </a:rPr>
                        <a:t> организациях" и (или) принятых в соответствии с ним нормативных правовых актов Российской Федерации и нормативных актов Банка России;</a:t>
                      </a:r>
                    </a:p>
                    <a:p>
                      <a:pPr algn="l"/>
                      <a:r>
                        <a:rPr lang="ru-RU" sz="1100" b="0" i="0" u="none" strike="noStrike" baseline="0" dirty="0" smtClean="0">
                          <a:latin typeface="Arial"/>
                        </a:rPr>
                        <a:t>3) при возникновении необходимости проведения проверки МКК Банком России, обусловленной проводимой проверкой деятельности СРО, членом которой является такая МКК.</a:t>
                      </a:r>
                    </a:p>
                    <a:p>
                      <a:pPr algn="l"/>
                      <a:endParaRPr lang="ru-RU" sz="1100" b="0" i="0" u="none" strike="noStrike" baseline="0" dirty="0" smtClean="0">
                        <a:latin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2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выводы: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20869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Andale Sans UI"/>
                <a:cs typeface="Tahoma"/>
              </a:rPr>
              <a:t>Важнейшая из </a:t>
            </a:r>
            <a:r>
              <a:rPr lang="ru-RU" sz="1800" dirty="0">
                <a:latin typeface="Times New Roman"/>
                <a:ea typeface="Andale Sans UI"/>
                <a:cs typeface="Tahoma"/>
              </a:rPr>
              <a:t>целей развития </a:t>
            </a:r>
            <a:r>
              <a:rPr lang="ru-RU" sz="1800" dirty="0" err="1" smtClean="0">
                <a:latin typeface="Times New Roman"/>
                <a:ea typeface="Andale Sans UI"/>
                <a:cs typeface="Tahoma"/>
              </a:rPr>
              <a:t>финрынка</a:t>
            </a:r>
            <a:r>
              <a:rPr lang="ru-RU" sz="1800" dirty="0">
                <a:latin typeface="Times New Roman"/>
                <a:ea typeface="Andale Sans UI"/>
                <a:cs typeface="Tahoma"/>
              </a:rPr>
              <a:t> </a:t>
            </a:r>
            <a:r>
              <a:rPr lang="ru-RU" sz="1800" dirty="0" smtClean="0">
                <a:latin typeface="Times New Roman"/>
                <a:ea typeface="Andale Sans UI"/>
                <a:cs typeface="Tahoma"/>
              </a:rPr>
              <a:t>является </a:t>
            </a:r>
            <a:r>
              <a:rPr lang="ru-RU" sz="1800" dirty="0" smtClean="0">
                <a:latin typeface="Times New Roman"/>
                <a:ea typeface="Andale Sans UI"/>
                <a:cs typeface="Tahoma"/>
              </a:rPr>
              <a:t>повышение </a:t>
            </a:r>
            <a:r>
              <a:rPr lang="ru-RU" sz="1800" dirty="0">
                <a:latin typeface="Times New Roman"/>
                <a:ea typeface="Andale Sans UI"/>
                <a:cs typeface="Tahoma"/>
              </a:rPr>
              <a:t>качества и уровня жизни граждан за счет использования </a:t>
            </a:r>
            <a:r>
              <a:rPr lang="ru-RU" sz="1800" dirty="0" smtClean="0">
                <a:latin typeface="Times New Roman"/>
                <a:ea typeface="Andale Sans UI"/>
                <a:cs typeface="Tahoma"/>
              </a:rPr>
              <a:t>финансовых инструментов (а не наоборот!!!)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Andale Sans UI"/>
                <a:cs typeface="Tahoma"/>
              </a:rPr>
              <a:t>Потребитель должен </a:t>
            </a:r>
            <a:r>
              <a:rPr lang="ru-RU" sz="1800" dirty="0">
                <a:latin typeface="Times New Roman"/>
                <a:ea typeface="Andale Sans UI"/>
                <a:cs typeface="Tahoma"/>
              </a:rPr>
              <a:t>обладать определенными финансовыми знаниями и </a:t>
            </a:r>
            <a:r>
              <a:rPr lang="ru-RU" sz="1800" dirty="0" smtClean="0">
                <a:latin typeface="Times New Roman"/>
                <a:ea typeface="Andale Sans UI"/>
                <a:cs typeface="Tahoma"/>
              </a:rPr>
              <a:t>навыками, чтобы пользоваться возможностями финансового рынка (уметь определять риски, ориентироваться в рейтингах, видеть угрозы)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Andale Sans UI"/>
                <a:cs typeface="Tahoma"/>
              </a:rPr>
              <a:t>Потребитель на </a:t>
            </a:r>
            <a:r>
              <a:rPr lang="ru-RU" sz="1800" dirty="0">
                <a:latin typeface="Times New Roman"/>
                <a:ea typeface="Andale Sans UI"/>
                <a:cs typeface="Tahoma"/>
              </a:rPr>
              <a:t>финансовом рынке, как правило, слабая сторона, поэтому он должен быть </a:t>
            </a:r>
            <a:r>
              <a:rPr lang="ru-RU" sz="1800" dirty="0" smtClean="0">
                <a:latin typeface="Times New Roman"/>
                <a:ea typeface="Andale Sans UI"/>
                <a:cs typeface="Tahoma"/>
              </a:rPr>
              <a:t>защищен. ЗПП не предоставляет такую защиту в полном объеме в связи со спецификой , поэтому требуется принятие отдельного нормативно-правового акта.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/>
                <a:ea typeface="Andale Sans UI"/>
                <a:cs typeface="Tahoma"/>
              </a:rPr>
              <a:t>Финансовая доступность</a:t>
            </a:r>
            <a:r>
              <a:rPr lang="ru-RU" sz="1800" dirty="0">
                <a:latin typeface="Times New Roman"/>
                <a:ea typeface="Andale Sans UI"/>
                <a:cs typeface="Tahoma"/>
              </a:rPr>
              <a:t>. То есть финансовая услуга или финансовый продукт должны иметь понятную инструкцию по применению, ими должно быть удобно пользоваться, а потребитель должен иметь возможность получить услугу вне зависимости от своего места нахождения, состояния здоровья, материального положения и личных особенностей.</a:t>
            </a:r>
            <a:r>
              <a:rPr lang="ru-RU" sz="1800" dirty="0" smtClean="0">
                <a:latin typeface="Times New Roman"/>
                <a:ea typeface="Andale Sans UI"/>
                <a:cs typeface="Tahoma"/>
              </a:rPr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3772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финансовой услуги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800" b="0" dirty="0" smtClean="0">
                <a:latin typeface="Times New Roman"/>
              </a:rPr>
              <a:t>банковская услуга</a:t>
            </a:r>
          </a:p>
          <a:p>
            <a:pPr algn="just">
              <a:buFont typeface="Arial" pitchFamily="34" charset="0"/>
              <a:buChar char="•"/>
            </a:pPr>
            <a:r>
              <a:rPr lang="ru-RU" sz="1800" b="0" dirty="0" smtClean="0">
                <a:latin typeface="Times New Roman"/>
              </a:rPr>
              <a:t>страховая услуга</a:t>
            </a:r>
          </a:p>
          <a:p>
            <a:pPr algn="just">
              <a:buFont typeface="Arial" pitchFamily="34" charset="0"/>
              <a:buChar char="•"/>
            </a:pPr>
            <a:r>
              <a:rPr lang="ru-RU" sz="1800" b="0" dirty="0" smtClean="0">
                <a:latin typeface="Times New Roman"/>
              </a:rPr>
              <a:t>услуга </a:t>
            </a:r>
            <a:r>
              <a:rPr lang="ru-RU" sz="1800" b="0" dirty="0">
                <a:latin typeface="Times New Roman"/>
              </a:rPr>
              <a:t>на рынке ценных </a:t>
            </a:r>
            <a:r>
              <a:rPr lang="ru-RU" sz="1800" b="0" dirty="0" smtClean="0">
                <a:latin typeface="Times New Roman"/>
              </a:rPr>
              <a:t>бумаг</a:t>
            </a:r>
          </a:p>
          <a:p>
            <a:pPr algn="just">
              <a:buFont typeface="Arial" pitchFamily="34" charset="0"/>
              <a:buChar char="•"/>
            </a:pPr>
            <a:r>
              <a:rPr lang="ru-RU" sz="1800" b="0" dirty="0" smtClean="0">
                <a:latin typeface="Times New Roman"/>
              </a:rPr>
              <a:t>услуга </a:t>
            </a:r>
            <a:r>
              <a:rPr lang="ru-RU" sz="1800" b="0" dirty="0">
                <a:latin typeface="Times New Roman"/>
              </a:rPr>
              <a:t>по договору </a:t>
            </a:r>
            <a:r>
              <a:rPr lang="ru-RU" sz="1800" b="0" dirty="0" smtClean="0">
                <a:latin typeface="Times New Roman"/>
              </a:rPr>
              <a:t>лизинга</a:t>
            </a:r>
          </a:p>
          <a:p>
            <a:pPr algn="just">
              <a:buFont typeface="Arial" pitchFamily="34" charset="0"/>
              <a:buChar char="•"/>
            </a:pPr>
            <a:r>
              <a:rPr lang="ru-RU" sz="1800" b="0" dirty="0" smtClean="0">
                <a:latin typeface="Times New Roman"/>
              </a:rPr>
              <a:t>услуга</a:t>
            </a:r>
            <a:r>
              <a:rPr lang="ru-RU" sz="1800" b="0" dirty="0">
                <a:latin typeface="Times New Roman"/>
              </a:rPr>
              <a:t>, оказываемая финансовой организацией и связанная с привлечением и (или) размещением денежных средств юридических и физических лиц</a:t>
            </a:r>
            <a:r>
              <a:rPr lang="ru-RU" sz="1800" b="0" dirty="0" smtClean="0">
                <a:latin typeface="Times New Roman"/>
              </a:rPr>
              <a:t>.</a:t>
            </a:r>
          </a:p>
          <a:p>
            <a:pPr algn="just"/>
            <a:endParaRPr lang="ru-RU" sz="1800" b="0" smtClean="0">
              <a:latin typeface="Times New Roman"/>
            </a:endParaRPr>
          </a:p>
          <a:p>
            <a:pPr algn="just"/>
            <a:r>
              <a:rPr lang="ru-RU" sz="1800" b="0" smtClean="0">
                <a:latin typeface="Times New Roman"/>
              </a:rPr>
              <a:t>Федеральный </a:t>
            </a:r>
            <a:r>
              <a:rPr lang="ru-RU" sz="1800" b="0" dirty="0">
                <a:latin typeface="Times New Roman"/>
              </a:rPr>
              <a:t>закон от 26.07.2006 N </a:t>
            </a:r>
            <a:r>
              <a:rPr lang="ru-RU" sz="1800" b="0" dirty="0" smtClean="0">
                <a:latin typeface="Times New Roman"/>
              </a:rPr>
              <a:t>135-ФЗ (ред</a:t>
            </a:r>
            <a:r>
              <a:rPr lang="ru-RU" sz="1800" b="0" dirty="0">
                <a:latin typeface="Times New Roman"/>
              </a:rPr>
              <a:t>. от 03.07.2016</a:t>
            </a:r>
            <a:r>
              <a:rPr lang="ru-RU" sz="1800" b="0" dirty="0" smtClean="0">
                <a:latin typeface="Times New Roman"/>
              </a:rPr>
              <a:t>) «О </a:t>
            </a:r>
            <a:r>
              <a:rPr lang="ru-RU" sz="1800" b="0" dirty="0">
                <a:latin typeface="Times New Roman"/>
              </a:rPr>
              <a:t>защите </a:t>
            </a:r>
            <a:r>
              <a:rPr lang="ru-RU" sz="1800" b="0" dirty="0" smtClean="0">
                <a:latin typeface="Times New Roman"/>
              </a:rPr>
              <a:t>конкуренции»</a:t>
            </a:r>
          </a:p>
          <a:p>
            <a:pPr algn="just"/>
            <a:endParaRPr lang="ru-RU" sz="1800" b="0" dirty="0">
              <a:latin typeface="Times New Roman"/>
            </a:endParaRPr>
          </a:p>
          <a:p>
            <a:pPr marL="0" indent="0" algn="just"/>
            <a:endParaRPr lang="ru-RU" sz="1800" b="0" dirty="0">
              <a:latin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4586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263040"/>
          </a:xfrm>
        </p:spPr>
        <p:txBody>
          <a:bodyPr/>
          <a:lstStyle/>
          <a:p>
            <a:r>
              <a:rPr lang="ru-RU" dirty="0" smtClean="0"/>
              <a:t>Финансовые услуги с участием физических лиц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556792"/>
            <a:ext cx="7520940" cy="352839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1800" b="0" dirty="0">
                <a:latin typeface="Times New Roman"/>
              </a:rPr>
              <a:t> </a:t>
            </a:r>
            <a:r>
              <a:rPr lang="ru-RU" sz="2000" b="0" dirty="0" smtClean="0">
                <a:latin typeface="Times New Roman"/>
              </a:rPr>
              <a:t>это услуги, оказываемые </a:t>
            </a:r>
            <a:r>
              <a:rPr lang="ru-RU" sz="2000" b="0" dirty="0">
                <a:latin typeface="Times New Roman"/>
              </a:rPr>
              <a:t>физическому лицу в связи с предоставлением, привлечением и (или) размещением денежных средств и их эквивалентов, выступающих в качестве самостоятельных объектов гражданских </a:t>
            </a:r>
            <a:r>
              <a:rPr lang="ru-RU" sz="2000" b="0" dirty="0" smtClean="0">
                <a:latin typeface="Times New Roman"/>
              </a:rPr>
              <a:t>прав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2000" b="0" dirty="0" smtClean="0">
                <a:latin typeface="Times New Roman"/>
              </a:rPr>
              <a:t>- предоставление </a:t>
            </a:r>
            <a:r>
              <a:rPr lang="ru-RU" sz="2000" b="0" dirty="0">
                <a:latin typeface="Times New Roman"/>
              </a:rPr>
              <a:t>кредитов (займов</a:t>
            </a:r>
            <a:r>
              <a:rPr lang="ru-RU" sz="2000" b="0" dirty="0" smtClean="0">
                <a:latin typeface="Times New Roman"/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b="0" dirty="0" smtClean="0">
                <a:latin typeface="Times New Roman"/>
              </a:rPr>
              <a:t> открытие </a:t>
            </a:r>
            <a:r>
              <a:rPr lang="ru-RU" sz="2000" b="0" dirty="0">
                <a:latin typeface="Times New Roman"/>
              </a:rPr>
              <a:t>и ведение текущих и иных банковских </a:t>
            </a:r>
            <a:r>
              <a:rPr lang="ru-RU" sz="2000" b="0" dirty="0" smtClean="0">
                <a:latin typeface="Times New Roman"/>
              </a:rPr>
              <a:t>счетов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b="0" dirty="0" smtClean="0">
                <a:latin typeface="Times New Roman"/>
              </a:rPr>
              <a:t> </a:t>
            </a:r>
            <a:r>
              <a:rPr lang="ru-RU" sz="2000" b="0" dirty="0">
                <a:latin typeface="Times New Roman"/>
              </a:rPr>
              <a:t>привлечение банковских вкладов (депозитов</a:t>
            </a:r>
            <a:r>
              <a:rPr lang="ru-RU" sz="2000" b="0" dirty="0" smtClean="0">
                <a:latin typeface="Times New Roman"/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b="0" dirty="0" smtClean="0">
                <a:latin typeface="Times New Roman"/>
              </a:rPr>
              <a:t> </a:t>
            </a:r>
            <a:r>
              <a:rPr lang="ru-RU" sz="2000" b="0" dirty="0">
                <a:latin typeface="Times New Roman"/>
              </a:rPr>
              <a:t>обслуживание банковских </a:t>
            </a:r>
            <a:r>
              <a:rPr lang="ru-RU" sz="2000" b="0" dirty="0" smtClean="0">
                <a:latin typeface="Times New Roman"/>
              </a:rPr>
              <a:t>карт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000" b="0" dirty="0" smtClean="0">
                <a:latin typeface="Times New Roman"/>
              </a:rPr>
              <a:t> </a:t>
            </a:r>
            <a:r>
              <a:rPr lang="ru-RU" sz="2000" b="0" dirty="0">
                <a:latin typeface="Times New Roman"/>
              </a:rPr>
              <a:t>ломбардные операции и т.п</a:t>
            </a:r>
            <a:r>
              <a:rPr lang="ru-RU" sz="2000" b="0" dirty="0" smtClean="0">
                <a:latin typeface="Times New Roman"/>
              </a:rPr>
              <a:t>.</a:t>
            </a:r>
            <a:endParaRPr lang="ru-RU" sz="2000" b="0" dirty="0">
              <a:latin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20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2000" b="0" dirty="0">
                <a:latin typeface="Times New Roman"/>
              </a:rPr>
              <a:t>Постановление Пленума Верховного Суда РФ от 28.06.2012 N 17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ru-RU" sz="2000" b="0" dirty="0">
                <a:latin typeface="Times New Roman"/>
              </a:rPr>
              <a:t>"О рассмотрении судами гражданских дел по спорам о защите прав потребителей"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918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Отношения регулируемые  ЗПП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ru-RU" sz="2000" b="0" dirty="0">
                <a:latin typeface="Times New Roman"/>
              </a:rPr>
              <a:t>отношения, регулируемые законодательством о защите прав потребителей, могут возникать из договоров на оказание финансовых услуг, направленных на удовлетворение </a:t>
            </a:r>
            <a:r>
              <a:rPr lang="ru-RU" sz="2000" dirty="0">
                <a:latin typeface="Times New Roman"/>
              </a:rPr>
              <a:t>личных (бытовых) нужд потребителя</a:t>
            </a:r>
            <a:r>
              <a:rPr lang="ru-RU" sz="2000" b="0" dirty="0">
                <a:latin typeface="Times New Roman"/>
              </a:rPr>
              <a:t> - гражданина, в том числе осуществление расчетов по его поручению, услуг по приему от граждан и хранению ценных бумаг и других ценностей (в том числе денежных) и других договоров, направленных на удовлетворение личных (бытовых) нужд граждан, </a:t>
            </a:r>
            <a:r>
              <a:rPr lang="ru-RU" sz="2000" dirty="0">
                <a:latin typeface="Times New Roman"/>
              </a:rPr>
              <a:t>не связанных с извлечением прибыли.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61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Защита прав потребителей финансовых услуг ЦБ РФ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709480" cy="499266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/>
              <a:t>Комплекс мер направленный на оказание </a:t>
            </a:r>
            <a:r>
              <a:rPr lang="ru-RU" sz="2000" dirty="0" smtClean="0">
                <a:latin typeface="Arial"/>
              </a:rPr>
              <a:t>помощи </a:t>
            </a:r>
            <a:r>
              <a:rPr lang="ru-RU" sz="2000" dirty="0">
                <a:latin typeface="Arial"/>
              </a:rPr>
              <a:t>потребителю финансовых </a:t>
            </a:r>
            <a:r>
              <a:rPr lang="ru-RU" sz="2000" dirty="0" smtClean="0">
                <a:latin typeface="Arial"/>
              </a:rPr>
              <a:t>услуг </a:t>
            </a:r>
            <a:r>
              <a:rPr lang="ru-RU" sz="2000" dirty="0">
                <a:latin typeface="Arial"/>
              </a:rPr>
              <a:t>при нарушении его </a:t>
            </a:r>
            <a:r>
              <a:rPr lang="ru-RU" sz="2000" dirty="0" smtClean="0">
                <a:latin typeface="Arial"/>
              </a:rPr>
              <a:t>прав</a:t>
            </a:r>
            <a:r>
              <a:rPr lang="ru-RU" sz="2000" dirty="0">
                <a:latin typeface="Arial"/>
              </a:rPr>
              <a:t> </a:t>
            </a:r>
            <a:r>
              <a:rPr lang="ru-RU" sz="2000" dirty="0" smtClean="0">
                <a:latin typeface="Arial"/>
              </a:rPr>
              <a:t>при взаимодействии с банковским и небанковскими учреждениями при получении финансовой услуги </a:t>
            </a:r>
            <a:endParaRPr lang="ru-RU" sz="2000" dirty="0">
              <a:latin typeface="Arial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Arial"/>
              </a:rPr>
              <a:t>Выявлении регулятором рынка (ЦБ) системности финансовых  </a:t>
            </a:r>
            <a:r>
              <a:rPr lang="ru-RU" sz="2000" dirty="0">
                <a:latin typeface="Arial"/>
              </a:rPr>
              <a:t>нарушений </a:t>
            </a:r>
            <a:r>
              <a:rPr lang="ru-RU" sz="2000" dirty="0" smtClean="0">
                <a:latin typeface="Arial"/>
              </a:rPr>
              <a:t>во </a:t>
            </a:r>
            <a:r>
              <a:rPr lang="ru-RU" sz="2000" dirty="0">
                <a:latin typeface="Arial"/>
              </a:rPr>
              <a:t>избежание их повторения </a:t>
            </a:r>
            <a:endParaRPr lang="ru-RU" sz="2000" dirty="0" smtClean="0">
              <a:latin typeface="Arial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Arial"/>
              </a:rPr>
              <a:t>Вывод с финансового рынка недобросовестных участников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Arial"/>
              </a:rPr>
              <a:t>Повышение финансовой грамотности населения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2000" dirty="0" smtClean="0">
                <a:latin typeface="Arial"/>
              </a:rPr>
              <a:t>Предоставление качественной информации о финансовых услугах 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endParaRPr lang="ru-RU" sz="2000" dirty="0">
              <a:latin typeface="Arial"/>
            </a:endParaRPr>
          </a:p>
          <a:p>
            <a:r>
              <a:rPr lang="ru-RU" dirty="0">
                <a:latin typeface="Arial"/>
              </a:rPr>
              <a:t>ОСНОВНЫЕ НАПРАВЛЕНИЯ РАЗВИТИЯ ФИНАНСОВОГО РЫНКА РОССИЙСКОЙ </a:t>
            </a:r>
            <a:r>
              <a:rPr lang="ru-RU" dirty="0" smtClean="0">
                <a:latin typeface="Arial"/>
              </a:rPr>
              <a:t>ФЕДЕРАЦИИ </a:t>
            </a:r>
            <a:r>
              <a:rPr lang="ru-RU" dirty="0">
                <a:latin typeface="Arial"/>
              </a:rPr>
              <a:t>НА </a:t>
            </a:r>
            <a:r>
              <a:rPr lang="ru-RU" dirty="0" smtClean="0">
                <a:latin typeface="Arial"/>
              </a:rPr>
              <a:t>ПЕРИОД 2016–2018  ГОДОВ </a:t>
            </a:r>
            <a:endParaRPr lang="ru-RU" dirty="0">
              <a:latin typeface="Arial"/>
            </a:endParaRP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endParaRPr lang="ru-RU" sz="2000" dirty="0" smtClean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461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119024"/>
          </a:xfrm>
        </p:spPr>
        <p:txBody>
          <a:bodyPr/>
          <a:lstStyle/>
          <a:p>
            <a:r>
              <a:rPr lang="ru-RU" sz="2000" dirty="0" smtClean="0"/>
              <a:t>Права потребителей в соответствии с ЗПП применительно к финансовым услугам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484784"/>
            <a:ext cx="7520940" cy="3195693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/>
              </a:rPr>
              <a:t>Право потребителей </a:t>
            </a:r>
            <a:r>
              <a:rPr lang="ru-RU" dirty="0">
                <a:latin typeface="Times New Roman"/>
              </a:rPr>
              <a:t>на информацию </a:t>
            </a:r>
            <a:r>
              <a:rPr lang="ru-RU" b="0" dirty="0">
                <a:latin typeface="Times New Roman"/>
              </a:rPr>
              <a:t>о товарах (работах, услугах) предполагает его практическое обеспечение в первую очередь на преддоговорной стадии соответствующих правоотношений, а установление того, насколько объем доводимой информации из числа обязательной является необходимым и достоверным, собственно и определяет административные полномочия </a:t>
            </a:r>
            <a:r>
              <a:rPr lang="ru-RU" b="0" dirty="0" err="1">
                <a:latin typeface="Times New Roman"/>
              </a:rPr>
              <a:t>Роспотребнадзора</a:t>
            </a:r>
            <a:r>
              <a:rPr lang="ru-RU" b="0" dirty="0">
                <a:latin typeface="Times New Roman"/>
              </a:rPr>
              <a:t> (его территориальных органов) в сфере защиты прав потребителей в отношении права, призванного обеспечить потребителю правильный выбор товаров (работ, услуг) до заключения соответствующего договора.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41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191032"/>
          </a:xfrm>
        </p:spPr>
        <p:txBody>
          <a:bodyPr/>
          <a:lstStyle/>
          <a:p>
            <a:r>
              <a:rPr lang="ru-RU" sz="2000" dirty="0">
                <a:latin typeface="Times New Roman"/>
              </a:rPr>
              <a:t>Статья 12. Ответственность изготовителя (исполнителя, продавца) за ненадлежащую информацию о товаре (работе, услуге)</a:t>
            </a:r>
            <a:r>
              <a:rPr lang="ru-RU" dirty="0">
                <a:latin typeface="Times New Roman"/>
              </a:rPr>
              <a:t/>
            </a:r>
            <a:br>
              <a:rPr lang="ru-RU" dirty="0">
                <a:latin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340768"/>
            <a:ext cx="7781488" cy="5256584"/>
          </a:xfrm>
        </p:spPr>
        <p:txBody>
          <a:bodyPr>
            <a:normAutofit/>
          </a:bodyPr>
          <a:lstStyle/>
          <a:p>
            <a:pPr algn="just"/>
            <a:r>
              <a:rPr lang="ru-RU" b="0" dirty="0" smtClean="0">
                <a:latin typeface="Times New Roman"/>
              </a:rPr>
              <a:t> 1. Если потребителю не предоставлена возможность незамедлительно получить при заключении договора информацию о товаре (работе, услуге), он вправе потребовать от продавца (исполнителя) возмещения убытков, причиненных необоснованным уклонением от заключения договора, а если договор заключен, в </a:t>
            </a:r>
            <a:r>
              <a:rPr lang="ru-RU" b="0" dirty="0" smtClean="0">
                <a:solidFill>
                  <a:srgbClr val="0000FF"/>
                </a:solidFill>
                <a:latin typeface="Times New Roman"/>
                <a:hlinkClick r:id="rId2"/>
              </a:rPr>
              <a:t>разумный срок отказаться от его исполнения и потребовать возврата уплаченной за товар суммы и возмещения других убытков.</a:t>
            </a:r>
          </a:p>
          <a:p>
            <a:pPr algn="just"/>
            <a:r>
              <a:rPr lang="ru-RU" b="0" dirty="0" smtClean="0">
                <a:latin typeface="Times New Roman"/>
              </a:rPr>
              <a:t>При отказе от исполнения договора потребитель обязан возвратить товар (результат работы, услуги, если это возможно по их характеру) продавцу (исполнителю).</a:t>
            </a:r>
          </a:p>
          <a:p>
            <a:pPr algn="just"/>
            <a:r>
              <a:rPr lang="ru-RU" b="0" dirty="0" smtClean="0">
                <a:latin typeface="Times New Roman"/>
              </a:rPr>
              <a:t>2. Продавец (исполнитель), не предоставивший покупателю полной и достоверной информации о товаре (работе, услуге), несет ответственность, предусмотренную </a:t>
            </a:r>
            <a:r>
              <a:rPr lang="ru-RU" b="0" dirty="0" smtClean="0">
                <a:solidFill>
                  <a:srgbClr val="0000FF"/>
                </a:solidFill>
                <a:latin typeface="Times New Roman"/>
                <a:hlinkClick r:id="rId3"/>
              </a:rPr>
              <a:t>пунктами 1 - </a:t>
            </a:r>
            <a:r>
              <a:rPr lang="ru-RU" b="0" dirty="0" smtClean="0">
                <a:solidFill>
                  <a:srgbClr val="0000FF"/>
                </a:solidFill>
                <a:latin typeface="Times New Roman"/>
                <a:hlinkClick r:id="rId4"/>
              </a:rPr>
              <a:t>4 статьи 18 или пунктом 1 </a:t>
            </a:r>
            <a:r>
              <a:rPr lang="ru-RU" b="0" dirty="0" smtClean="0">
                <a:solidFill>
                  <a:srgbClr val="0000FF"/>
                </a:solidFill>
                <a:latin typeface="Times New Roman"/>
                <a:hlinkClick r:id="rId5"/>
              </a:rPr>
              <a:t>статьи 29 настоящего Закона, за недостатки товара (работы, услуги), возникшие после его передачи потребителю вследствие отсутствия у него такой информации.</a:t>
            </a:r>
          </a:p>
          <a:p>
            <a:pPr algn="just"/>
            <a:r>
              <a:rPr lang="ru-RU" b="0" dirty="0">
                <a:latin typeface="Times New Roman"/>
              </a:rPr>
              <a:t>4. При рассмотрении требований потребителя о возмещении убытков, причиненных недостоверной или недостаточно полной информацией о товаре (работе, услуге), необходимо исходить из предположения об отсутствии у потребителя </a:t>
            </a:r>
            <a:r>
              <a:rPr lang="ru-RU" dirty="0">
                <a:latin typeface="Times New Roman"/>
                <a:hlinkClick r:id="rId6"/>
              </a:rPr>
              <a:t>специальных познаний о свойствах и характеристиках товара (работы, услуги).</a:t>
            </a:r>
          </a:p>
          <a:p>
            <a:pPr algn="just"/>
            <a:endParaRPr lang="ru-RU" b="0" dirty="0" smtClean="0">
              <a:solidFill>
                <a:srgbClr val="0000FF"/>
              </a:solidFill>
              <a:latin typeface="Times New Roman"/>
              <a:hlinkClick r:id="rId5"/>
            </a:endParaRPr>
          </a:p>
          <a:p>
            <a:pPr algn="just"/>
            <a:endParaRPr lang="ru-RU" b="0" dirty="0" smtClean="0">
              <a:solidFill>
                <a:srgbClr val="0000FF"/>
              </a:solidFill>
              <a:latin typeface="Times New Roman"/>
              <a:hlinkClick r:id="rId5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30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047016"/>
          </a:xfrm>
        </p:spPr>
        <p:txBody>
          <a:bodyPr/>
          <a:lstStyle/>
          <a:p>
            <a:r>
              <a:rPr lang="ru-RU" dirty="0" smtClean="0"/>
              <a:t>Надзорные органы в сфере защиты прав потребителей финансовых услуг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484784"/>
            <a:ext cx="7520940" cy="3195693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2000" dirty="0" smtClean="0">
                <a:latin typeface="+mj-lt"/>
                <a:cs typeface="Aharoni" pitchFamily="2" charset="-79"/>
              </a:rPr>
              <a:t>Центральный Банк Российской Федерации  </a:t>
            </a:r>
            <a:r>
              <a:rPr lang="en-US" sz="2000" dirty="0" smtClean="0">
                <a:latin typeface="+mj-lt"/>
                <a:cs typeface="Aharoni" pitchFamily="2" charset="-79"/>
              </a:rPr>
              <a:t>http</a:t>
            </a:r>
            <a:r>
              <a:rPr lang="en-US" sz="2000" dirty="0">
                <a:latin typeface="+mj-lt"/>
                <a:cs typeface="Aharoni" pitchFamily="2" charset="-79"/>
              </a:rPr>
              <a:t>://www.cbr.ru/</a:t>
            </a:r>
            <a:endParaRPr lang="ru-RU" sz="2000" dirty="0" smtClean="0">
              <a:latin typeface="+mj-lt"/>
              <a:cs typeface="Aharoni" pitchFamily="2" charset="-79"/>
            </a:endParaRPr>
          </a:p>
          <a:p>
            <a:pPr algn="just"/>
            <a:r>
              <a:rPr lang="ru-RU" sz="2000" dirty="0" smtClean="0">
                <a:latin typeface="+mj-lt"/>
                <a:ea typeface="Andale Sans UI"/>
                <a:cs typeface="Aharoni" pitchFamily="2" charset="-79"/>
              </a:rPr>
              <a:t>2. Служба </a:t>
            </a:r>
            <a:r>
              <a:rPr lang="ru-RU" sz="2000" dirty="0">
                <a:latin typeface="+mj-lt"/>
                <a:ea typeface="Andale Sans UI"/>
                <a:cs typeface="Aharoni" pitchFamily="2" charset="-79"/>
              </a:rPr>
              <a:t>по защите прав потребителей финансовых услуг и миноритарных акционеров</a:t>
            </a:r>
            <a:r>
              <a:rPr lang="ru-RU" sz="2000" dirty="0" smtClean="0">
                <a:latin typeface="+mj-lt"/>
                <a:ea typeface="Andale Sans UI"/>
                <a:cs typeface="Aharoni" pitchFamily="2" charset="-79"/>
              </a:rPr>
              <a:t>.</a:t>
            </a:r>
            <a:r>
              <a:rPr lang="en-US" sz="2000" b="0" dirty="0">
                <a:latin typeface="+mj-lt"/>
                <a:cs typeface="Aharoni" pitchFamily="2" charset="-79"/>
              </a:rPr>
              <a:t> </a:t>
            </a:r>
            <a:r>
              <a:rPr lang="ru-RU" sz="2000" b="0" dirty="0" smtClean="0">
                <a:latin typeface="+mj-lt"/>
                <a:cs typeface="Aharoni" pitchFamily="2" charset="-79"/>
              </a:rPr>
              <a:t> Почта: </a:t>
            </a:r>
            <a:r>
              <a:rPr lang="en-US" sz="2000" b="0" dirty="0" smtClean="0">
                <a:latin typeface="+mj-lt"/>
                <a:cs typeface="Aharoni" pitchFamily="2" charset="-79"/>
              </a:rPr>
              <a:t>fps@cbr.ru</a:t>
            </a:r>
            <a:endParaRPr lang="en-US" sz="2000" b="0" dirty="0">
              <a:latin typeface="+mj-lt"/>
              <a:cs typeface="Aharoni" pitchFamily="2" charset="-79"/>
            </a:endParaRPr>
          </a:p>
          <a:p>
            <a:r>
              <a:rPr lang="ru-RU" sz="2000" dirty="0" smtClean="0">
                <a:latin typeface="+mj-lt"/>
                <a:cs typeface="Aharoni" pitchFamily="2" charset="-79"/>
              </a:rPr>
              <a:t>3. Саморегулируемые организации в сфере финансового рынка, объединяющих </a:t>
            </a:r>
            <a:r>
              <a:rPr lang="ru-RU" sz="2000" dirty="0" err="1" smtClean="0">
                <a:latin typeface="+mj-lt"/>
                <a:cs typeface="Aharoni" pitchFamily="2" charset="-79"/>
              </a:rPr>
              <a:t>микрофинансовые</a:t>
            </a:r>
            <a:r>
              <a:rPr lang="ru-RU" sz="2000" dirty="0" smtClean="0">
                <a:latin typeface="+mj-lt"/>
                <a:cs typeface="Aharoni" pitchFamily="2" charset="-79"/>
              </a:rPr>
              <a:t> организации (контроль за оказанием услуг </a:t>
            </a:r>
            <a:r>
              <a:rPr lang="ru-RU" sz="2000" dirty="0" err="1" smtClean="0">
                <a:latin typeface="+mj-lt"/>
                <a:cs typeface="Aharoni" pitchFamily="2" charset="-79"/>
              </a:rPr>
              <a:t>микрофинансовыми</a:t>
            </a:r>
            <a:r>
              <a:rPr lang="ru-RU" sz="2000" dirty="0" smtClean="0">
                <a:latin typeface="+mj-lt"/>
                <a:cs typeface="Aharoni" pitchFamily="2" charset="-79"/>
              </a:rPr>
              <a:t> организациями, членами СРО, формирование стандартов)</a:t>
            </a:r>
          </a:p>
          <a:p>
            <a:r>
              <a:rPr lang="ru-RU" sz="2000" dirty="0" smtClean="0">
                <a:latin typeface="+mj-lt"/>
                <a:cs typeface="Aharoni" pitchFamily="2" charset="-79"/>
              </a:rPr>
              <a:t>4. </a:t>
            </a:r>
            <a:r>
              <a:rPr lang="ru-RU" sz="2000" dirty="0" err="1" smtClean="0">
                <a:latin typeface="+mj-lt"/>
                <a:cs typeface="Aharoni" pitchFamily="2" charset="-79"/>
              </a:rPr>
              <a:t>Роспотребндзор</a:t>
            </a:r>
            <a:endParaRPr lang="ru-RU" sz="2000" dirty="0">
              <a:latin typeface="+mj-lt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4788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191032"/>
          </a:xfrm>
        </p:spPr>
        <p:txBody>
          <a:bodyPr/>
          <a:lstStyle/>
          <a:p>
            <a:pPr marL="342900" lvl="0" indent="-342900">
              <a:spcBef>
                <a:spcPts val="800"/>
              </a:spcBef>
            </a:pPr>
            <a:r>
              <a:rPr lang="ru-RU" sz="1600" cap="none" dirty="0">
                <a:solidFill>
                  <a:srgbClr val="0000FF"/>
                </a:solidFill>
                <a:latin typeface="Times New Roman"/>
                <a:ea typeface="+mn-ea"/>
                <a:cs typeface="+mn-cs"/>
                <a:hlinkClick r:id="rId2"/>
              </a:rPr>
              <a:t>Указание Банка России от 03.02.2017 N 4278-У</a:t>
            </a:r>
            <a:r>
              <a:rPr lang="ru-RU" sz="1600" cap="none" dirty="0">
                <a:solidFill>
                  <a:srgbClr val="0000FF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600" cap="none" dirty="0">
                <a:solidFill>
                  <a:srgbClr val="0000FF"/>
                </a:solidFill>
                <a:latin typeface="Times New Roman"/>
                <a:ea typeface="+mn-ea"/>
                <a:cs typeface="+mn-cs"/>
              </a:rPr>
            </a:br>
            <a:r>
              <a:rPr lang="ru-RU" sz="1600" cap="none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«О </a:t>
            </a:r>
            <a:r>
              <a:rPr lang="ru-RU" sz="1600" cap="none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требованиях к содержанию базового стандарта защиты прав и интересов физических и юридических лиц - получателей финансовых услуг, оказываемых членами саморегулируемых организаций в сфере финансового рынка, объединяющих </a:t>
            </a:r>
            <a:r>
              <a:rPr lang="ru-RU" sz="1600" cap="none" dirty="0" err="1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микрофинансовые</a:t>
            </a:r>
            <a:r>
              <a:rPr lang="ru-RU" sz="1600" cap="none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1600" cap="none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организации»</a:t>
            </a:r>
            <a:r>
              <a:rPr lang="ru-RU" sz="1600" cap="none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600" cap="none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556792"/>
            <a:ext cx="7520940" cy="47525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dirty="0" smtClean="0">
                <a:latin typeface="Times New Roman"/>
              </a:rPr>
              <a:t>- минимальный </a:t>
            </a:r>
            <a:r>
              <a:rPr lang="ru-RU" b="0" dirty="0">
                <a:latin typeface="Times New Roman"/>
              </a:rPr>
              <a:t>объем предоставляемой информации получателям финансовых услуг и порядок ее предоставления;</a:t>
            </a:r>
          </a:p>
          <a:p>
            <a:pPr algn="just"/>
            <a:r>
              <a:rPr lang="ru-RU" b="0" dirty="0" smtClean="0">
                <a:latin typeface="Times New Roman"/>
              </a:rPr>
              <a:t>- порядок </a:t>
            </a:r>
            <a:r>
              <a:rPr lang="ru-RU" b="0" dirty="0">
                <a:latin typeface="Times New Roman"/>
              </a:rPr>
              <a:t>оценки платежеспособности получателя финансовой услуги;</a:t>
            </a:r>
          </a:p>
          <a:p>
            <a:pPr algn="just"/>
            <a:r>
              <a:rPr lang="ru-RU" b="0" dirty="0" smtClean="0">
                <a:latin typeface="Times New Roman"/>
              </a:rPr>
              <a:t>- правила </a:t>
            </a:r>
            <a:r>
              <a:rPr lang="ru-RU" b="0" dirty="0">
                <a:latin typeface="Times New Roman"/>
              </a:rPr>
              <a:t>взаимодействия </a:t>
            </a:r>
            <a:r>
              <a:rPr lang="ru-RU" b="0" dirty="0" err="1">
                <a:latin typeface="Times New Roman"/>
              </a:rPr>
              <a:t>микрофинансовой</a:t>
            </a:r>
            <a:r>
              <a:rPr lang="ru-RU" b="0" dirty="0">
                <a:latin typeface="Times New Roman"/>
              </a:rPr>
              <a:t> организации с получателем финансовых услуг;</a:t>
            </a:r>
          </a:p>
          <a:p>
            <a:pPr algn="just"/>
            <a:r>
              <a:rPr lang="ru-RU" b="0" dirty="0" smtClean="0">
                <a:latin typeface="Times New Roman"/>
              </a:rPr>
              <a:t>- минимальные </a:t>
            </a:r>
            <a:r>
              <a:rPr lang="ru-RU" b="0" dirty="0">
                <a:latin typeface="Times New Roman"/>
              </a:rPr>
              <a:t>стандарты обслуживания;</a:t>
            </a:r>
          </a:p>
          <a:p>
            <a:pPr algn="just"/>
            <a:r>
              <a:rPr lang="ru-RU" b="0" dirty="0" smtClean="0">
                <a:latin typeface="Times New Roman"/>
              </a:rPr>
              <a:t>- порядок </a:t>
            </a:r>
            <a:r>
              <a:rPr lang="ru-RU" b="0" dirty="0">
                <a:latin typeface="Times New Roman"/>
              </a:rPr>
              <a:t>рассмотрения </a:t>
            </a:r>
            <a:r>
              <a:rPr lang="ru-RU" b="0" dirty="0" err="1">
                <a:latin typeface="Times New Roman"/>
              </a:rPr>
              <a:t>микрофинансовыми</a:t>
            </a:r>
            <a:r>
              <a:rPr lang="ru-RU" b="0" dirty="0">
                <a:latin typeface="Times New Roman"/>
              </a:rPr>
              <a:t> организациями поступивших обращений;</a:t>
            </a:r>
          </a:p>
          <a:p>
            <a:pPr algn="just"/>
            <a:r>
              <a:rPr lang="ru-RU" b="0" dirty="0" smtClean="0">
                <a:latin typeface="Times New Roman"/>
              </a:rPr>
              <a:t>- формы </a:t>
            </a:r>
            <a:r>
              <a:rPr lang="ru-RU" b="0" dirty="0">
                <a:latin typeface="Times New Roman"/>
              </a:rPr>
              <a:t>реализации права получателя финансовых услуг на досудебный порядок разрешения споров.</a:t>
            </a:r>
          </a:p>
          <a:p>
            <a:pPr algn="just"/>
            <a:r>
              <a:rPr lang="ru-RU" b="0" dirty="0">
                <a:latin typeface="Times New Roman"/>
              </a:rPr>
              <a:t>Кроме того, базовый стандарт должен содержать: порядок осуществления саморегулируемой организацией контроля за соблюдением ее членами установленных требований; положения о разграничении применения норм базового стандарта при предоставлении займов на цели, связанные с осуществлением предпринимательской деятельности, и при предоставлении займов на потребительские цели, не связанные с осуществлением предпринимательской деятельности; условия и порядок его применения в случае заключения третьим лицом, действующим по поручению, от имени и за счет </a:t>
            </a:r>
            <a:r>
              <a:rPr lang="ru-RU" b="0" dirty="0" err="1">
                <a:latin typeface="Times New Roman"/>
              </a:rPr>
              <a:t>микрофинансовой</a:t>
            </a:r>
            <a:r>
              <a:rPr lang="ru-RU" b="0" dirty="0">
                <a:latin typeface="Times New Roman"/>
              </a:rPr>
              <a:t> организации, договора о предоставлении финансовой услуги с заемщиком.</a:t>
            </a:r>
          </a:p>
          <a:p>
            <a:pPr algn="just"/>
            <a:endParaRPr lang="ru-RU" b="0" dirty="0">
              <a:latin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03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377</TotalTime>
  <Words>1825</Words>
  <Application>Microsoft Office PowerPoint</Application>
  <PresentationFormat>Экран (4:3)</PresentationFormat>
  <Paragraphs>169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Углы</vt:lpstr>
      <vt:lpstr>Защита прав потребителей финансовых услуг    </vt:lpstr>
      <vt:lpstr>Понятие финансовой услуги</vt:lpstr>
      <vt:lpstr>Финансовые услуги с участием физических лиц</vt:lpstr>
      <vt:lpstr>Отношения регулируемые  ЗПП</vt:lpstr>
      <vt:lpstr>Защита прав потребителей финансовых услуг ЦБ РФ </vt:lpstr>
      <vt:lpstr>Права потребителей в соответствии с ЗПП применительно к финансовым услугам</vt:lpstr>
      <vt:lpstr>Статья 12. Ответственность изготовителя (исполнителя, продавца) за ненадлежащую информацию о товаре (работе, услуге) </vt:lpstr>
      <vt:lpstr>Надзорные органы в сфере защиты прав потребителей финансовых услуг</vt:lpstr>
      <vt:lpstr>Указание Банка России от 03.02.2017 N 4278-У «О требованиях к содержанию базового стандарта защиты прав и интересов физических и юридических лиц - получателей финансовых услуг, оказываемых членами саморегулируемых организаций в сфере финансового рынка, объединяющих микрофинансовые организации» </vt:lpstr>
      <vt:lpstr>Алгоритм действий потребителя при получении кредита (займа)</vt:lpstr>
      <vt:lpstr>Алгоритм действий потребителя при вложении денежных средств в банковские и кредитные организации с целью получения дохода</vt:lpstr>
      <vt:lpstr>Гарантии потребителям финансовых услуг микрофинансовых организаций</vt:lpstr>
      <vt:lpstr>Микрофинансовая организация не вправе в отношении физических лиц: </vt:lpstr>
      <vt:lpstr>Сравнение микрофинансовых организаций (МФО) в виде микрофинансовой компании (МФК) и микрокредитной компании (МКК) </vt:lpstr>
      <vt:lpstr>Продолжение таблицы</vt:lpstr>
      <vt:lpstr>Презентация PowerPoint</vt:lpstr>
      <vt:lpstr>Основные выводы: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прав потребителей услуг кредитных организаций</dc:title>
  <dc:creator>ооо</dc:creator>
  <cp:lastModifiedBy>ооо</cp:lastModifiedBy>
  <cp:revision>27</cp:revision>
  <dcterms:created xsi:type="dcterms:W3CDTF">2017-03-22T13:14:32Z</dcterms:created>
  <dcterms:modified xsi:type="dcterms:W3CDTF">2017-03-27T14:53:54Z</dcterms:modified>
</cp:coreProperties>
</file>